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5" r:id="rId8"/>
    <p:sldId id="267" r:id="rId9"/>
    <p:sldId id="268" r:id="rId10"/>
    <p:sldId id="266" r:id="rId11"/>
    <p:sldId id="274" r:id="rId12"/>
    <p:sldId id="275" r:id="rId13"/>
    <p:sldId id="276" r:id="rId14"/>
    <p:sldId id="283" r:id="rId15"/>
    <p:sldId id="277" r:id="rId16"/>
    <p:sldId id="278" r:id="rId17"/>
    <p:sldId id="279" r:id="rId18"/>
    <p:sldId id="262" r:id="rId19"/>
    <p:sldId id="270" r:id="rId20"/>
    <p:sldId id="271" r:id="rId21"/>
    <p:sldId id="281" r:id="rId22"/>
    <p:sldId id="282" r:id="rId23"/>
    <p:sldId id="272" r:id="rId24"/>
    <p:sldId id="263" r:id="rId25"/>
    <p:sldId id="273" r:id="rId26"/>
    <p:sldId id="264" r:id="rId27"/>
    <p:sldId id="280" r:id="rId28"/>
    <p:sldId id="285" r:id="rId29"/>
    <p:sldId id="287" r:id="rId30"/>
    <p:sldId id="299" r:id="rId31"/>
    <p:sldId id="286" r:id="rId32"/>
    <p:sldId id="288" r:id="rId33"/>
    <p:sldId id="289" r:id="rId34"/>
    <p:sldId id="290" r:id="rId35"/>
    <p:sldId id="284" r:id="rId36"/>
    <p:sldId id="292" r:id="rId37"/>
    <p:sldId id="293" r:id="rId38"/>
    <p:sldId id="294" r:id="rId39"/>
    <p:sldId id="295" r:id="rId40"/>
    <p:sldId id="298" r:id="rId41"/>
    <p:sldId id="300" r:id="rId42"/>
    <p:sldId id="296" r:id="rId43"/>
    <p:sldId id="297" r:id="rId44"/>
    <p:sldId id="301" r:id="rId45"/>
    <p:sldId id="302" r:id="rId46"/>
    <p:sldId id="303" r:id="rId47"/>
    <p:sldId id="291" r:id="rId4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08DDB-C77B-43BE-98FA-12DAD6A71CF4}" type="datetimeFigureOut">
              <a:rPr lang="sr-Latn-CS" smtClean="0"/>
              <a:t>21.3.2022.</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B3178-7103-4D90-9B98-647808A99652}" type="slidenum">
              <a:rPr lang="hr-HR" smtClean="0"/>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1</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10</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11</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12</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13</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14</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15</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16</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17</a:t>
            </a:fld>
            <a:endParaRPr lang="hr-H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19</a:t>
            </a:fld>
            <a:endParaRPr lang="hr-H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20</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2</a:t>
            </a:fld>
            <a:endParaRPr lang="hr-H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21</a:t>
            </a:fld>
            <a:endParaRPr lang="hr-H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22</a:t>
            </a:fld>
            <a:endParaRPr lang="hr-H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23</a:t>
            </a:fld>
            <a:endParaRPr lang="hr-H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25</a:t>
            </a:fld>
            <a:endParaRPr lang="hr-H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27</a:t>
            </a:fld>
            <a:endParaRPr lang="hr-H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28</a:t>
            </a:fld>
            <a:endParaRPr lang="hr-H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29</a:t>
            </a:fld>
            <a:endParaRPr lang="hr-H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30</a:t>
            </a:fld>
            <a:endParaRPr lang="hr-H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31</a:t>
            </a:fld>
            <a:endParaRPr lang="hr-H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32</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3</a:t>
            </a:fld>
            <a:endParaRPr lang="hr-H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33</a:t>
            </a:fld>
            <a:endParaRPr lang="hr-H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34</a:t>
            </a:fld>
            <a:endParaRPr lang="hr-H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36</a:t>
            </a:fld>
            <a:endParaRPr lang="hr-H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37</a:t>
            </a:fld>
            <a:endParaRPr lang="hr-H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38</a:t>
            </a:fld>
            <a:endParaRPr lang="hr-H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39</a:t>
            </a:fld>
            <a:endParaRPr lang="hr-H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40</a:t>
            </a:fld>
            <a:endParaRPr lang="hr-H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41</a:t>
            </a:fld>
            <a:endParaRPr lang="hr-H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42</a:t>
            </a:fld>
            <a:endParaRPr lang="hr-H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43</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4</a:t>
            </a:fld>
            <a:endParaRPr lang="hr-H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44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5</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6</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8</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710B3178-7103-4D90-9B98-647808A99652}" type="slidenum">
              <a:rPr lang="hr-HR" smtClean="0"/>
              <a:t>9</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a:t>Kliknite da biste uredili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p>
        </p:txBody>
      </p:sp>
      <p:sp>
        <p:nvSpPr>
          <p:cNvPr id="4" name="Rezervirano mjesto datuma 3"/>
          <p:cNvSpPr>
            <a:spLocks noGrp="1"/>
          </p:cNvSpPr>
          <p:nvPr>
            <p:ph type="dt" sz="half" idx="10"/>
          </p:nvPr>
        </p:nvSpPr>
        <p:spPr/>
        <p:txBody>
          <a:bodyPr/>
          <a:lstStyle/>
          <a:p>
            <a:fld id="{316D4465-74D4-4DC4-95AE-A7DC5AAE463E}" type="datetimeFigureOut">
              <a:rPr lang="sr-Latn-CS" smtClean="0"/>
              <a:pPr/>
              <a:t>21.3.2022.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683FCE0-2784-458D-B690-1D910B41120B}"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okomitog teksta 2"/>
          <p:cNvSpPr>
            <a:spLocks noGrp="1"/>
          </p:cNvSpPr>
          <p:nvPr>
            <p:ph type="body" orient="vert" idx="1"/>
          </p:nvPr>
        </p:nvSpPr>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316D4465-74D4-4DC4-95AE-A7DC5AAE463E}" type="datetimeFigureOut">
              <a:rPr lang="sr-Latn-CS" smtClean="0"/>
              <a:pPr/>
              <a:t>21.3.2022.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683FCE0-2784-458D-B690-1D910B41120B}"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a:t>Kliknite da biste uredili stil naslova matrice</a:t>
            </a: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316D4465-74D4-4DC4-95AE-A7DC5AAE463E}" type="datetimeFigureOut">
              <a:rPr lang="sr-Latn-CS" smtClean="0"/>
              <a:pPr/>
              <a:t>21.3.2022.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683FCE0-2784-458D-B690-1D910B41120B}"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idx="1"/>
          </p:nvPr>
        </p:nvSpPr>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316D4465-74D4-4DC4-95AE-A7DC5AAE463E}" type="datetimeFigureOut">
              <a:rPr lang="sr-Latn-CS" smtClean="0"/>
              <a:pPr/>
              <a:t>21.3.2022.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683FCE0-2784-458D-B690-1D910B41120B}"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a:t>Kliknite da biste uredili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stilove teksta matrice</a:t>
            </a:r>
          </a:p>
        </p:txBody>
      </p:sp>
      <p:sp>
        <p:nvSpPr>
          <p:cNvPr id="4" name="Rezervirano mjesto datuma 3"/>
          <p:cNvSpPr>
            <a:spLocks noGrp="1"/>
          </p:cNvSpPr>
          <p:nvPr>
            <p:ph type="dt" sz="half" idx="10"/>
          </p:nvPr>
        </p:nvSpPr>
        <p:spPr/>
        <p:txBody>
          <a:bodyPr/>
          <a:lstStyle/>
          <a:p>
            <a:fld id="{316D4465-74D4-4DC4-95AE-A7DC5AAE463E}" type="datetimeFigureOut">
              <a:rPr lang="sr-Latn-CS" smtClean="0"/>
              <a:pPr/>
              <a:t>21.3.2022.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683FCE0-2784-458D-B690-1D910B41120B}"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316D4465-74D4-4DC4-95AE-A7DC5AAE463E}" type="datetimeFigureOut">
              <a:rPr lang="sr-Latn-CS" smtClean="0"/>
              <a:pPr/>
              <a:t>21.3.2022.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683FCE0-2784-458D-B690-1D910B41120B}"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a:t>Kliknite da biste uredili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316D4465-74D4-4DC4-95AE-A7DC5AAE463E}" type="datetimeFigureOut">
              <a:rPr lang="sr-Latn-CS" smtClean="0"/>
              <a:pPr/>
              <a:t>21.3.2022.</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D683FCE0-2784-458D-B690-1D910B41120B}"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datuma 2"/>
          <p:cNvSpPr>
            <a:spLocks noGrp="1"/>
          </p:cNvSpPr>
          <p:nvPr>
            <p:ph type="dt" sz="half" idx="10"/>
          </p:nvPr>
        </p:nvSpPr>
        <p:spPr/>
        <p:txBody>
          <a:bodyPr/>
          <a:lstStyle/>
          <a:p>
            <a:fld id="{316D4465-74D4-4DC4-95AE-A7DC5AAE463E}" type="datetimeFigureOut">
              <a:rPr lang="sr-Latn-CS" smtClean="0"/>
              <a:pPr/>
              <a:t>21.3.2022.</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D683FCE0-2784-458D-B690-1D910B41120B}"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316D4465-74D4-4DC4-95AE-A7DC5AAE463E}" type="datetimeFigureOut">
              <a:rPr lang="sr-Latn-CS" smtClean="0"/>
              <a:pPr/>
              <a:t>21.3.2022.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683FCE0-2784-458D-B690-1D910B41120B}"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Kliknite da biste uredili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4"/>
          <p:cNvSpPr>
            <a:spLocks noGrp="1"/>
          </p:cNvSpPr>
          <p:nvPr>
            <p:ph type="dt" sz="half" idx="10"/>
          </p:nvPr>
        </p:nvSpPr>
        <p:spPr/>
        <p:txBody>
          <a:bodyPr/>
          <a:lstStyle/>
          <a:p>
            <a:fld id="{316D4465-74D4-4DC4-95AE-A7DC5AAE463E}" type="datetimeFigureOut">
              <a:rPr lang="sr-Latn-CS" smtClean="0"/>
              <a:pPr/>
              <a:t>21.3.2022.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683FCE0-2784-458D-B690-1D910B41120B}"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Kliknite da biste uredili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4"/>
          <p:cNvSpPr>
            <a:spLocks noGrp="1"/>
          </p:cNvSpPr>
          <p:nvPr>
            <p:ph type="dt" sz="half" idx="10"/>
          </p:nvPr>
        </p:nvSpPr>
        <p:spPr/>
        <p:txBody>
          <a:bodyPr/>
          <a:lstStyle/>
          <a:p>
            <a:fld id="{316D4465-74D4-4DC4-95AE-A7DC5AAE463E}" type="datetimeFigureOut">
              <a:rPr lang="sr-Latn-CS" smtClean="0"/>
              <a:pPr/>
              <a:t>21.3.2022.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683FCE0-2784-458D-B690-1D910B41120B}"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D4465-74D4-4DC4-95AE-A7DC5AAE463E}" type="datetimeFigureOut">
              <a:rPr lang="sr-Latn-CS" smtClean="0"/>
              <a:pPr/>
              <a:t>21.3.2022.</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3FCE0-2784-458D-B690-1D910B41120B}"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1%20serija%20i%20paralela.fzz"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1%20paralela.fzz"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1%20mjesoviti.fzz"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serijski%20i%20paralelni%20spoj%20dioda.fzz"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zapiranje%20i%20vodjenje%20diode.fzz"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zapiranje%20i%20vodjenje%20srtrujne%20diode.fzz"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zapiranje%20i%20vodjenje%20zener%20dioda.fzz"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f-alpha.net/electronics/semiconductor-devices/transistor/lets-go/experiment-4-the-transistor-i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gif"/></Relationships>
</file>

<file path=ppt/slides/_rels/slide41.xml.rels><?xml version="1.0" encoding="UTF-8" standalone="yes"?>
<Relationships xmlns="http://schemas.openxmlformats.org/package/2006/relationships"><Relationship Id="rId3" Type="http://schemas.openxmlformats.org/officeDocument/2006/relationships/hyperlink" Target="http://en.f-alpha.net/electronics/semiconductor-devices/transistor/lets-go/experiment-8-the-amplifie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0.gif"/><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hyperlink" Target="treptalo.fzz"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Profilova%20radna.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a:t>Osnove elektronike</a:t>
            </a:r>
          </a:p>
        </p:txBody>
      </p:sp>
      <p:sp>
        <p:nvSpPr>
          <p:cNvPr id="3" name="Podnaslov 2"/>
          <p:cNvSpPr>
            <a:spLocks noGrp="1"/>
          </p:cNvSpPr>
          <p:nvPr>
            <p:ph type="subTitle" idx="1"/>
          </p:nvPr>
        </p:nvSpPr>
        <p:spPr/>
        <p:txBody>
          <a:bodyPr/>
          <a:lstStyle/>
          <a:p>
            <a:r>
              <a:rPr lang="hr-HR" dirty="0"/>
              <a:t>Leon </a:t>
            </a:r>
            <a:r>
              <a:rPr lang="hr-HR" dirty="0" err="1"/>
              <a:t>Zakanji</a:t>
            </a:r>
            <a:endParaRPr lang="hr-HR" dirty="0"/>
          </a:p>
          <a:p>
            <a:r>
              <a:rPr lang="hr-HR" dirty="0"/>
              <a:t>Elektronika – praktikum 3.dio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OTPORNICI – mjerenje otpora</a:t>
            </a:r>
          </a:p>
        </p:txBody>
      </p:sp>
      <p:sp>
        <p:nvSpPr>
          <p:cNvPr id="3" name="Rezervirano mjesto sadržaja 2"/>
          <p:cNvSpPr>
            <a:spLocks noGrp="1"/>
          </p:cNvSpPr>
          <p:nvPr>
            <p:ph idx="1"/>
          </p:nvPr>
        </p:nvSpPr>
        <p:spPr>
          <a:xfrm>
            <a:off x="457200" y="1600201"/>
            <a:ext cx="8115328" cy="1042982"/>
          </a:xfrm>
        </p:spPr>
        <p:txBody>
          <a:bodyPr/>
          <a:lstStyle/>
          <a:p>
            <a:r>
              <a:rPr lang="hr-HR" dirty="0"/>
              <a:t>Vježba – određivanje otpora mjerenjem</a:t>
            </a:r>
          </a:p>
        </p:txBody>
      </p:sp>
      <p:graphicFrame>
        <p:nvGraphicFramePr>
          <p:cNvPr id="17" name="Tablica 16"/>
          <p:cNvGraphicFramePr>
            <a:graphicFrameLocks noGrp="1"/>
          </p:cNvGraphicFramePr>
          <p:nvPr/>
        </p:nvGraphicFramePr>
        <p:xfrm>
          <a:off x="1357290" y="2143116"/>
          <a:ext cx="6500870" cy="4480560"/>
        </p:xfrm>
        <a:graphic>
          <a:graphicData uri="http://schemas.openxmlformats.org/drawingml/2006/table">
            <a:tbl>
              <a:tblPr firstRow="1" bandRow="1">
                <a:tableStyleId>{5C22544A-7EE6-4342-B048-85BDC9FD1C3A}</a:tableStyleId>
              </a:tblPr>
              <a:tblGrid>
                <a:gridCol w="1300174">
                  <a:extLst>
                    <a:ext uri="{9D8B030D-6E8A-4147-A177-3AD203B41FA5}">
                      <a16:colId xmlns:a16="http://schemas.microsoft.com/office/drawing/2014/main" val="20000"/>
                    </a:ext>
                  </a:extLst>
                </a:gridCol>
                <a:gridCol w="1300174">
                  <a:extLst>
                    <a:ext uri="{9D8B030D-6E8A-4147-A177-3AD203B41FA5}">
                      <a16:colId xmlns:a16="http://schemas.microsoft.com/office/drawing/2014/main" val="20001"/>
                    </a:ext>
                  </a:extLst>
                </a:gridCol>
                <a:gridCol w="1300174">
                  <a:extLst>
                    <a:ext uri="{9D8B030D-6E8A-4147-A177-3AD203B41FA5}">
                      <a16:colId xmlns:a16="http://schemas.microsoft.com/office/drawing/2014/main" val="20002"/>
                    </a:ext>
                  </a:extLst>
                </a:gridCol>
                <a:gridCol w="1300174">
                  <a:extLst>
                    <a:ext uri="{9D8B030D-6E8A-4147-A177-3AD203B41FA5}">
                      <a16:colId xmlns:a16="http://schemas.microsoft.com/office/drawing/2014/main" val="20003"/>
                    </a:ext>
                  </a:extLst>
                </a:gridCol>
                <a:gridCol w="1300174">
                  <a:extLst>
                    <a:ext uri="{9D8B030D-6E8A-4147-A177-3AD203B41FA5}">
                      <a16:colId xmlns:a16="http://schemas.microsoft.com/office/drawing/2014/main" val="20004"/>
                    </a:ext>
                  </a:extLst>
                </a:gridCol>
              </a:tblGrid>
              <a:tr h="910835">
                <a:tc>
                  <a:txBody>
                    <a:bodyPr/>
                    <a:lstStyle/>
                    <a:p>
                      <a:r>
                        <a:rPr lang="hr-HR" dirty="0"/>
                        <a:t>Otpornik (boje)</a:t>
                      </a:r>
                    </a:p>
                  </a:txBody>
                  <a:tcPr/>
                </a:tc>
                <a:tc>
                  <a:txBody>
                    <a:bodyPr/>
                    <a:lstStyle/>
                    <a:p>
                      <a:r>
                        <a:rPr lang="hr-HR" dirty="0"/>
                        <a:t>Vrijednosti </a:t>
                      </a:r>
                    </a:p>
                  </a:txBody>
                  <a:tcPr/>
                </a:tc>
                <a:tc>
                  <a:txBody>
                    <a:bodyPr/>
                    <a:lstStyle/>
                    <a:p>
                      <a:r>
                        <a:rPr lang="hr-HR" dirty="0"/>
                        <a:t>Otpor (po bojama) (</a:t>
                      </a:r>
                      <a:r>
                        <a:rPr lang="el-GR" dirty="0"/>
                        <a:t>Ω</a:t>
                      </a:r>
                      <a:r>
                        <a:rPr lang="hr-HR" dirty="0"/>
                        <a:t>)</a:t>
                      </a:r>
                    </a:p>
                  </a:txBody>
                  <a:tcPr/>
                </a:tc>
                <a:tc>
                  <a:txBody>
                    <a:bodyPr/>
                    <a:lstStyle/>
                    <a:p>
                      <a:r>
                        <a:rPr lang="hr-HR" dirty="0"/>
                        <a:t>Otpor – mjeren  (</a:t>
                      </a:r>
                      <a:r>
                        <a:rPr lang="el-GR" dirty="0"/>
                        <a:t>Ω</a:t>
                      </a:r>
                      <a:r>
                        <a:rPr lang="hr-HR" dirty="0"/>
                        <a:t>)</a:t>
                      </a:r>
                    </a:p>
                  </a:txBody>
                  <a:tcPr/>
                </a:tc>
                <a:tc>
                  <a:txBody>
                    <a:bodyPr/>
                    <a:lstStyle/>
                    <a:p>
                      <a:r>
                        <a:rPr lang="hr-HR" dirty="0"/>
                        <a:t>Razlika</a:t>
                      </a:r>
                      <a:r>
                        <a:rPr lang="hr-HR" baseline="0" dirty="0"/>
                        <a:t>  (boje – mjereno)</a:t>
                      </a:r>
                      <a:endParaRPr lang="hr-HR" dirty="0"/>
                    </a:p>
                  </a:txBody>
                  <a:tcPr/>
                </a:tc>
                <a:extLst>
                  <a:ext uri="{0D108BD9-81ED-4DB2-BD59-A6C34878D82A}">
                    <a16:rowId xmlns:a16="http://schemas.microsoft.com/office/drawing/2014/main" val="10000"/>
                  </a:ext>
                </a:extLst>
              </a:tr>
              <a:tr h="910835">
                <a:tc>
                  <a:txBody>
                    <a:bodyPr/>
                    <a:lstStyle/>
                    <a:p>
                      <a:r>
                        <a:rPr lang="hr-HR" dirty="0"/>
                        <a:t>Crvena,</a:t>
                      </a:r>
                      <a:r>
                        <a:rPr lang="hr-HR" baseline="0" dirty="0"/>
                        <a:t> </a:t>
                      </a:r>
                      <a:r>
                        <a:rPr lang="hr-HR" baseline="0" dirty="0" err="1"/>
                        <a:t>crvena</a:t>
                      </a:r>
                      <a:r>
                        <a:rPr lang="hr-HR" baseline="0" dirty="0"/>
                        <a:t>, narančasta, zlatna</a:t>
                      </a:r>
                      <a:endParaRPr lang="hr-HR" dirty="0"/>
                    </a:p>
                  </a:txBody>
                  <a:tcPr/>
                </a:tc>
                <a:tc>
                  <a:txBody>
                    <a:bodyPr/>
                    <a:lstStyle/>
                    <a:p>
                      <a:r>
                        <a:rPr lang="hr-HR" dirty="0"/>
                        <a:t>2</a:t>
                      </a:r>
                    </a:p>
                    <a:p>
                      <a:r>
                        <a:rPr lang="hr-HR" dirty="0"/>
                        <a:t>2</a:t>
                      </a:r>
                    </a:p>
                    <a:p>
                      <a:r>
                        <a:rPr lang="hr-HR" dirty="0"/>
                        <a:t>x1000</a:t>
                      </a:r>
                    </a:p>
                    <a:p>
                      <a:r>
                        <a:rPr lang="hr-HR" dirty="0"/>
                        <a:t>+/-5%</a:t>
                      </a:r>
                    </a:p>
                  </a:txBody>
                  <a:tcPr/>
                </a:tc>
                <a:tc>
                  <a:txBody>
                    <a:bodyPr/>
                    <a:lstStyle/>
                    <a:p>
                      <a:pPr algn="ctr"/>
                      <a:r>
                        <a:rPr lang="hr-HR" dirty="0"/>
                        <a:t>22000</a:t>
                      </a:r>
                    </a:p>
                  </a:txBody>
                  <a:tcPr/>
                </a:tc>
                <a:tc>
                  <a:txBody>
                    <a:bodyPr/>
                    <a:lstStyle/>
                    <a:p>
                      <a:pPr algn="ctr"/>
                      <a:endParaRPr lang="hr-HR" dirty="0"/>
                    </a:p>
                  </a:txBody>
                  <a:tcPr/>
                </a:tc>
                <a:tc>
                  <a:txBody>
                    <a:bodyPr/>
                    <a:lstStyle/>
                    <a:p>
                      <a:pPr algn="ctr"/>
                      <a:endParaRPr lang="hr-HR" dirty="0"/>
                    </a:p>
                  </a:txBody>
                  <a:tcPr/>
                </a:tc>
                <a:extLst>
                  <a:ext uri="{0D108BD9-81ED-4DB2-BD59-A6C34878D82A}">
                    <a16:rowId xmlns:a16="http://schemas.microsoft.com/office/drawing/2014/main" val="10001"/>
                  </a:ext>
                </a:extLst>
              </a:tr>
              <a:tr h="910835">
                <a:tc>
                  <a:txBody>
                    <a:bodyPr/>
                    <a:lstStyle/>
                    <a:p>
                      <a:r>
                        <a:rPr lang="hr-HR" dirty="0"/>
                        <a:t>Narančasta, bijela, smeđa, zlatna</a:t>
                      </a:r>
                    </a:p>
                  </a:txBody>
                  <a:tcPr/>
                </a:tc>
                <a:tc>
                  <a:txBody>
                    <a:bodyPr/>
                    <a:lstStyle/>
                    <a:p>
                      <a:r>
                        <a:rPr lang="hr-HR" dirty="0"/>
                        <a:t>3</a:t>
                      </a:r>
                    </a:p>
                    <a:p>
                      <a:r>
                        <a:rPr lang="hr-HR" dirty="0"/>
                        <a:t>9</a:t>
                      </a:r>
                    </a:p>
                    <a:p>
                      <a:r>
                        <a:rPr lang="hr-HR" dirty="0"/>
                        <a:t>x10</a:t>
                      </a:r>
                    </a:p>
                    <a:p>
                      <a:r>
                        <a:rPr lang="hr-HR" dirty="0"/>
                        <a:t>+/-5%</a:t>
                      </a:r>
                    </a:p>
                  </a:txBody>
                  <a:tcPr/>
                </a:tc>
                <a:tc>
                  <a:txBody>
                    <a:bodyPr/>
                    <a:lstStyle/>
                    <a:p>
                      <a:pPr algn="ctr"/>
                      <a:r>
                        <a:rPr lang="hr-HR" dirty="0"/>
                        <a:t>390</a:t>
                      </a:r>
                    </a:p>
                  </a:txBody>
                  <a:tcPr/>
                </a:tc>
                <a:tc>
                  <a:txBody>
                    <a:bodyPr/>
                    <a:lstStyle/>
                    <a:p>
                      <a:pPr algn="ctr"/>
                      <a:endParaRPr lang="hr-HR" dirty="0"/>
                    </a:p>
                  </a:txBody>
                  <a:tcPr/>
                </a:tc>
                <a:tc>
                  <a:txBody>
                    <a:bodyPr/>
                    <a:lstStyle/>
                    <a:p>
                      <a:pPr algn="ctr"/>
                      <a:endParaRPr lang="hr-HR" dirty="0"/>
                    </a:p>
                  </a:txBody>
                  <a:tcPr/>
                </a:tc>
                <a:extLst>
                  <a:ext uri="{0D108BD9-81ED-4DB2-BD59-A6C34878D82A}">
                    <a16:rowId xmlns:a16="http://schemas.microsoft.com/office/drawing/2014/main" val="10002"/>
                  </a:ext>
                </a:extLst>
              </a:tr>
              <a:tr h="910835">
                <a:tc>
                  <a:txBody>
                    <a:bodyPr/>
                    <a:lstStyle/>
                    <a:p>
                      <a:r>
                        <a:rPr lang="hr-HR" dirty="0"/>
                        <a:t>Smeđa, crna, smeđa, zlatna</a:t>
                      </a:r>
                    </a:p>
                  </a:txBody>
                  <a:tcPr/>
                </a:tc>
                <a:tc>
                  <a:txBody>
                    <a:bodyPr/>
                    <a:lstStyle/>
                    <a:p>
                      <a:r>
                        <a:rPr lang="hr-HR" dirty="0"/>
                        <a:t>1</a:t>
                      </a:r>
                    </a:p>
                    <a:p>
                      <a:r>
                        <a:rPr lang="hr-HR" dirty="0"/>
                        <a:t>0</a:t>
                      </a:r>
                    </a:p>
                    <a:p>
                      <a:r>
                        <a:rPr lang="hr-HR" dirty="0"/>
                        <a:t>x10</a:t>
                      </a:r>
                    </a:p>
                    <a:p>
                      <a:r>
                        <a:rPr lang="hr-HR" dirty="0"/>
                        <a:t>+/-5%</a:t>
                      </a:r>
                    </a:p>
                  </a:txBody>
                  <a:tcPr/>
                </a:tc>
                <a:tc>
                  <a:txBody>
                    <a:bodyPr/>
                    <a:lstStyle/>
                    <a:p>
                      <a:pPr algn="ctr"/>
                      <a:r>
                        <a:rPr lang="hr-HR" dirty="0"/>
                        <a:t>100</a:t>
                      </a:r>
                    </a:p>
                  </a:txBody>
                  <a:tcPr/>
                </a:tc>
                <a:tc>
                  <a:txBody>
                    <a:bodyPr/>
                    <a:lstStyle/>
                    <a:p>
                      <a:pPr algn="ctr"/>
                      <a:endParaRPr lang="hr-HR" dirty="0"/>
                    </a:p>
                  </a:txBody>
                  <a:tcPr/>
                </a:tc>
                <a:tc>
                  <a:txBody>
                    <a:bodyPr/>
                    <a:lstStyle/>
                    <a:p>
                      <a:pPr algn="ctr"/>
                      <a:endParaRPr lang="hr-HR"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4" name="Picture 10" descr="http://www.saperel.com/image/cache/data/Proizvodi/Senzori/Foto%20otpornik%20mali/09088-02-L-500x500.jpg"/>
          <p:cNvPicPr>
            <a:picLocks noChangeAspect="1" noChangeArrowheads="1"/>
          </p:cNvPicPr>
          <p:nvPr/>
        </p:nvPicPr>
        <p:blipFill>
          <a:blip r:embed="rId3"/>
          <a:srcRect/>
          <a:stretch>
            <a:fillRect/>
          </a:stretch>
        </p:blipFill>
        <p:spPr bwMode="auto">
          <a:xfrm rot="6893143">
            <a:off x="3167107" y="2952803"/>
            <a:ext cx="3630778" cy="3630778"/>
          </a:xfrm>
          <a:prstGeom prst="rect">
            <a:avLst/>
          </a:prstGeom>
          <a:noFill/>
        </p:spPr>
      </p:pic>
      <p:sp>
        <p:nvSpPr>
          <p:cNvPr id="2" name="Naslov 1"/>
          <p:cNvSpPr>
            <a:spLocks noGrp="1"/>
          </p:cNvSpPr>
          <p:nvPr>
            <p:ph type="title"/>
          </p:nvPr>
        </p:nvSpPr>
        <p:spPr/>
        <p:txBody>
          <a:bodyPr>
            <a:normAutofit/>
          </a:bodyPr>
          <a:lstStyle/>
          <a:p>
            <a:r>
              <a:rPr lang="hr-HR" sz="3200" dirty="0"/>
              <a:t>Pasivne elektroničke komponente – OTPORNICI PROMIJENJIVE VRIJEDNOSTI</a:t>
            </a:r>
          </a:p>
        </p:txBody>
      </p:sp>
      <p:sp>
        <p:nvSpPr>
          <p:cNvPr id="3" name="Rezervirano mjesto sadržaja 2"/>
          <p:cNvSpPr>
            <a:spLocks noGrp="1"/>
          </p:cNvSpPr>
          <p:nvPr>
            <p:ph idx="1"/>
          </p:nvPr>
        </p:nvSpPr>
        <p:spPr/>
        <p:txBody>
          <a:bodyPr>
            <a:normAutofit/>
          </a:bodyPr>
          <a:lstStyle/>
          <a:p>
            <a:r>
              <a:rPr lang="hr-HR" dirty="0"/>
              <a:t>Najčešće korišteni:</a:t>
            </a:r>
          </a:p>
          <a:p>
            <a:pPr lvl="1"/>
            <a:r>
              <a:rPr lang="hr-HR" dirty="0"/>
              <a:t>potenciometri</a:t>
            </a:r>
          </a:p>
          <a:p>
            <a:pPr lvl="1">
              <a:buNone/>
            </a:pPr>
            <a:endParaRPr lang="hr-HR" dirty="0"/>
          </a:p>
          <a:p>
            <a:pPr lvl="1">
              <a:buNone/>
            </a:pPr>
            <a:endParaRPr lang="hr-HR" dirty="0"/>
          </a:p>
          <a:p>
            <a:pPr lvl="1"/>
            <a:r>
              <a:rPr lang="hr-HR" dirty="0"/>
              <a:t>trimeri</a:t>
            </a:r>
          </a:p>
          <a:p>
            <a:pPr lvl="1">
              <a:buNone/>
            </a:pPr>
            <a:endParaRPr lang="hr-HR" dirty="0"/>
          </a:p>
          <a:p>
            <a:pPr lvl="1">
              <a:buNone/>
            </a:pPr>
            <a:endParaRPr lang="hr-HR" dirty="0"/>
          </a:p>
          <a:p>
            <a:pPr lvl="1"/>
            <a:r>
              <a:rPr lang="hr-HR" dirty="0" err="1"/>
              <a:t>fotootpornici</a:t>
            </a:r>
            <a:endParaRPr lang="hr-HR" dirty="0"/>
          </a:p>
        </p:txBody>
      </p:sp>
      <p:grpSp>
        <p:nvGrpSpPr>
          <p:cNvPr id="5" name="Grupa 10"/>
          <p:cNvGrpSpPr/>
          <p:nvPr/>
        </p:nvGrpSpPr>
        <p:grpSpPr>
          <a:xfrm>
            <a:off x="10001288" y="1571612"/>
            <a:ext cx="2500330" cy="357190"/>
            <a:chOff x="2285984" y="1643050"/>
            <a:chExt cx="2500330" cy="357190"/>
          </a:xfrm>
        </p:grpSpPr>
        <p:sp>
          <p:nvSpPr>
            <p:cNvPr id="4" name="Pravokutnik 3"/>
            <p:cNvSpPr/>
            <p:nvPr/>
          </p:nvSpPr>
          <p:spPr>
            <a:xfrm>
              <a:off x="2928926" y="1643050"/>
              <a:ext cx="1214446" cy="357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8" name="Ravni poveznik 7"/>
            <p:cNvCxnSpPr/>
            <p:nvPr/>
          </p:nvCxnSpPr>
          <p:spPr>
            <a:xfrm>
              <a:off x="4143372"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vni poveznik 9"/>
            <p:cNvCxnSpPr/>
            <p:nvPr/>
          </p:nvCxnSpPr>
          <p:spPr>
            <a:xfrm>
              <a:off x="2285984"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1746" name="Picture 2" descr="http://cdn.shopify.com/s/files/1/0672/9409/products/s-l1000_6491fdf5-bab8-429c-91fc-d802d230023f_1024x1024.jpg?v=1438612777"/>
          <p:cNvPicPr>
            <a:picLocks noChangeAspect="1" noChangeArrowheads="1"/>
          </p:cNvPicPr>
          <p:nvPr/>
        </p:nvPicPr>
        <p:blipFill>
          <a:blip r:embed="rId4" cstate="print"/>
          <a:srcRect/>
          <a:stretch>
            <a:fillRect/>
          </a:stretch>
        </p:blipFill>
        <p:spPr bwMode="auto">
          <a:xfrm>
            <a:off x="4000496" y="1857364"/>
            <a:ext cx="1409700" cy="1409700"/>
          </a:xfrm>
          <a:prstGeom prst="rect">
            <a:avLst/>
          </a:prstGeom>
          <a:noFill/>
        </p:spPr>
      </p:pic>
      <p:pic>
        <p:nvPicPr>
          <p:cNvPr id="31748" name="Picture 4" descr="http://img.soselectronic.com/novinky/obr/obr535_uvod.jpg"/>
          <p:cNvPicPr>
            <a:picLocks noChangeAspect="1" noChangeArrowheads="1"/>
          </p:cNvPicPr>
          <p:nvPr/>
        </p:nvPicPr>
        <p:blipFill>
          <a:blip r:embed="rId5"/>
          <a:srcRect/>
          <a:stretch>
            <a:fillRect/>
          </a:stretch>
        </p:blipFill>
        <p:spPr bwMode="auto">
          <a:xfrm rot="17703398">
            <a:off x="2671718" y="3289801"/>
            <a:ext cx="1285884" cy="1512200"/>
          </a:xfrm>
          <a:prstGeom prst="rect">
            <a:avLst/>
          </a:prstGeom>
          <a:noFill/>
        </p:spPr>
      </p:pic>
      <p:pic>
        <p:nvPicPr>
          <p:cNvPr id="31750" name="Picture 6" descr="http://www.conrad.com/medias/global/ce/4000_4999/4400/4410/4415/441506_BB_00_FB.EPS_1000.jpg"/>
          <p:cNvPicPr>
            <a:picLocks noChangeAspect="1" noChangeArrowheads="1"/>
          </p:cNvPicPr>
          <p:nvPr/>
        </p:nvPicPr>
        <p:blipFill>
          <a:blip r:embed="rId6"/>
          <a:srcRect t="34634" b="35509"/>
          <a:stretch>
            <a:fillRect/>
          </a:stretch>
        </p:blipFill>
        <p:spPr bwMode="auto">
          <a:xfrm>
            <a:off x="5500694" y="2071678"/>
            <a:ext cx="2838428" cy="847467"/>
          </a:xfrm>
          <a:prstGeom prst="rect">
            <a:avLst/>
          </a:prstGeom>
          <a:noFill/>
        </p:spPr>
      </p:pic>
      <p:pic>
        <p:nvPicPr>
          <p:cNvPr id="31752" name="Picture 8" descr="http://upload.wikimedia.org/wikipedia/commons/thumb/9/9a/Photoresistors_-_three_sizes_-_mm_scale.jpg/1280px-Photoresistors_-_three_sizes_-_mm_scale.jpg"/>
          <p:cNvPicPr>
            <a:picLocks noChangeAspect="1" noChangeArrowheads="1"/>
          </p:cNvPicPr>
          <p:nvPr/>
        </p:nvPicPr>
        <p:blipFill>
          <a:blip r:embed="rId7" cstate="print"/>
          <a:srcRect/>
          <a:stretch>
            <a:fillRect/>
          </a:stretch>
        </p:blipFill>
        <p:spPr bwMode="auto">
          <a:xfrm rot="10800000" flipV="1">
            <a:off x="6429388" y="4714884"/>
            <a:ext cx="2412056" cy="1357322"/>
          </a:xfrm>
          <a:prstGeom prst="rect">
            <a:avLst/>
          </a:prstGeom>
          <a:noFill/>
        </p:spPr>
      </p:pic>
      <p:grpSp>
        <p:nvGrpSpPr>
          <p:cNvPr id="14" name="Grupa 10"/>
          <p:cNvGrpSpPr/>
          <p:nvPr/>
        </p:nvGrpSpPr>
        <p:grpSpPr>
          <a:xfrm>
            <a:off x="10144164" y="3429000"/>
            <a:ext cx="2500330" cy="357190"/>
            <a:chOff x="2285984" y="1643050"/>
            <a:chExt cx="2500330" cy="357190"/>
          </a:xfrm>
        </p:grpSpPr>
        <p:sp>
          <p:nvSpPr>
            <p:cNvPr id="15" name="Pravokutnik 14"/>
            <p:cNvSpPr/>
            <p:nvPr/>
          </p:nvSpPr>
          <p:spPr>
            <a:xfrm>
              <a:off x="2928926" y="1643050"/>
              <a:ext cx="1214446" cy="357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6" name="Ravni poveznik 15"/>
            <p:cNvCxnSpPr/>
            <p:nvPr/>
          </p:nvCxnSpPr>
          <p:spPr>
            <a:xfrm>
              <a:off x="4143372"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vni poveznik 16"/>
            <p:cNvCxnSpPr/>
            <p:nvPr/>
          </p:nvCxnSpPr>
          <p:spPr>
            <a:xfrm>
              <a:off x="2285984"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a 10"/>
          <p:cNvGrpSpPr/>
          <p:nvPr/>
        </p:nvGrpSpPr>
        <p:grpSpPr>
          <a:xfrm>
            <a:off x="10215602" y="5000636"/>
            <a:ext cx="2500330" cy="357190"/>
            <a:chOff x="2285984" y="1643050"/>
            <a:chExt cx="2500330" cy="357190"/>
          </a:xfrm>
        </p:grpSpPr>
        <p:sp>
          <p:nvSpPr>
            <p:cNvPr id="19" name="Pravokutnik 18"/>
            <p:cNvSpPr/>
            <p:nvPr/>
          </p:nvSpPr>
          <p:spPr>
            <a:xfrm>
              <a:off x="2928926" y="1643050"/>
              <a:ext cx="1214446" cy="357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0" name="Ravni poveznik 19"/>
            <p:cNvCxnSpPr/>
            <p:nvPr/>
          </p:nvCxnSpPr>
          <p:spPr>
            <a:xfrm>
              <a:off x="4143372"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vni poveznik 20"/>
            <p:cNvCxnSpPr/>
            <p:nvPr/>
          </p:nvCxnSpPr>
          <p:spPr>
            <a:xfrm>
              <a:off x="2285984"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Ravni poveznik sa strelicom 22"/>
          <p:cNvCxnSpPr/>
          <p:nvPr/>
        </p:nvCxnSpPr>
        <p:spPr>
          <a:xfrm rot="5400000" flipH="1" flipV="1">
            <a:off x="11179734" y="4536570"/>
            <a:ext cx="432000" cy="36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Ravni poveznik sa strelicom 23"/>
          <p:cNvCxnSpPr/>
          <p:nvPr/>
        </p:nvCxnSpPr>
        <p:spPr>
          <a:xfrm rot="5400000" flipH="1" flipV="1">
            <a:off x="11465486" y="4536570"/>
            <a:ext cx="432000" cy="36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Ravni poveznik 25"/>
          <p:cNvCxnSpPr/>
          <p:nvPr/>
        </p:nvCxnSpPr>
        <p:spPr>
          <a:xfrm rot="5400000" flipH="1" flipV="1">
            <a:off x="10965701" y="3321843"/>
            <a:ext cx="928694" cy="428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vni poveznik 26"/>
          <p:cNvCxnSpPr/>
          <p:nvPr/>
        </p:nvCxnSpPr>
        <p:spPr>
          <a:xfrm>
            <a:off x="11501486" y="3071810"/>
            <a:ext cx="28575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vni poveznik sa strelicom 28"/>
          <p:cNvCxnSpPr/>
          <p:nvPr/>
        </p:nvCxnSpPr>
        <p:spPr>
          <a:xfrm rot="5400000" flipH="1" flipV="1">
            <a:off x="10749701" y="1466141"/>
            <a:ext cx="1003504" cy="6429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 name="Grupa 10"/>
          <p:cNvGrpSpPr/>
          <p:nvPr/>
        </p:nvGrpSpPr>
        <p:grpSpPr>
          <a:xfrm>
            <a:off x="785786" y="2928934"/>
            <a:ext cx="1857388" cy="214314"/>
            <a:chOff x="2285984" y="1643050"/>
            <a:chExt cx="2500330" cy="357190"/>
          </a:xfrm>
        </p:grpSpPr>
        <p:sp>
          <p:nvSpPr>
            <p:cNvPr id="32" name="Pravokutnik 31"/>
            <p:cNvSpPr/>
            <p:nvPr/>
          </p:nvSpPr>
          <p:spPr>
            <a:xfrm>
              <a:off x="2928926" y="1643050"/>
              <a:ext cx="1214446" cy="357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33" name="Ravni poveznik 32"/>
            <p:cNvCxnSpPr/>
            <p:nvPr/>
          </p:nvCxnSpPr>
          <p:spPr>
            <a:xfrm>
              <a:off x="4143372"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avni poveznik 33"/>
            <p:cNvCxnSpPr/>
            <p:nvPr/>
          </p:nvCxnSpPr>
          <p:spPr>
            <a:xfrm>
              <a:off x="2285984"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Ravni poveznik sa strelicom 34"/>
          <p:cNvCxnSpPr/>
          <p:nvPr/>
        </p:nvCxnSpPr>
        <p:spPr>
          <a:xfrm rot="5400000" flipH="1" flipV="1">
            <a:off x="1420408" y="2794378"/>
            <a:ext cx="610596" cy="451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2" name="Grupa 61"/>
          <p:cNvGrpSpPr/>
          <p:nvPr/>
        </p:nvGrpSpPr>
        <p:grpSpPr>
          <a:xfrm>
            <a:off x="857224" y="4500570"/>
            <a:ext cx="1428760" cy="371478"/>
            <a:chOff x="857224" y="4500570"/>
            <a:chExt cx="1428760" cy="371478"/>
          </a:xfrm>
        </p:grpSpPr>
        <p:grpSp>
          <p:nvGrpSpPr>
            <p:cNvPr id="36" name="Grupa 10"/>
            <p:cNvGrpSpPr/>
            <p:nvPr/>
          </p:nvGrpSpPr>
          <p:grpSpPr>
            <a:xfrm>
              <a:off x="857224" y="4572008"/>
              <a:ext cx="1428760" cy="214314"/>
              <a:chOff x="2285984" y="1643050"/>
              <a:chExt cx="2500330" cy="357190"/>
            </a:xfrm>
          </p:grpSpPr>
          <p:sp>
            <p:nvSpPr>
              <p:cNvPr id="37" name="Pravokutnik 36"/>
              <p:cNvSpPr/>
              <p:nvPr/>
            </p:nvSpPr>
            <p:spPr>
              <a:xfrm>
                <a:off x="2928926" y="1643050"/>
                <a:ext cx="1214446" cy="357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38" name="Ravni poveznik 37"/>
              <p:cNvCxnSpPr/>
              <p:nvPr/>
            </p:nvCxnSpPr>
            <p:spPr>
              <a:xfrm>
                <a:off x="4143372"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avni poveznik 38"/>
              <p:cNvCxnSpPr/>
              <p:nvPr/>
            </p:nvCxnSpPr>
            <p:spPr>
              <a:xfrm>
                <a:off x="2285984"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Ravni poveznik 39"/>
            <p:cNvCxnSpPr/>
            <p:nvPr/>
          </p:nvCxnSpPr>
          <p:spPr>
            <a:xfrm rot="5400000" flipH="1" flipV="1">
              <a:off x="1365454" y="4563844"/>
              <a:ext cx="371478" cy="244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Ravni poveznik 40"/>
            <p:cNvCxnSpPr/>
            <p:nvPr/>
          </p:nvCxnSpPr>
          <p:spPr>
            <a:xfrm>
              <a:off x="1571604" y="4500570"/>
              <a:ext cx="163287" cy="9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a 10"/>
          <p:cNvGrpSpPr/>
          <p:nvPr/>
        </p:nvGrpSpPr>
        <p:grpSpPr>
          <a:xfrm>
            <a:off x="714348" y="6286520"/>
            <a:ext cx="2500330" cy="357190"/>
            <a:chOff x="2285984" y="1643050"/>
            <a:chExt cx="2500330" cy="357190"/>
          </a:xfrm>
        </p:grpSpPr>
        <p:sp>
          <p:nvSpPr>
            <p:cNvPr id="43" name="Pravokutnik 42"/>
            <p:cNvSpPr/>
            <p:nvPr/>
          </p:nvSpPr>
          <p:spPr>
            <a:xfrm>
              <a:off x="2928926" y="1643050"/>
              <a:ext cx="1214446" cy="357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44" name="Ravni poveznik 43"/>
            <p:cNvCxnSpPr/>
            <p:nvPr/>
          </p:nvCxnSpPr>
          <p:spPr>
            <a:xfrm>
              <a:off x="4143372"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Ravni poveznik 44"/>
            <p:cNvCxnSpPr/>
            <p:nvPr/>
          </p:nvCxnSpPr>
          <p:spPr>
            <a:xfrm>
              <a:off x="2285984"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Ravni poveznik sa strelicom 45"/>
          <p:cNvCxnSpPr/>
          <p:nvPr/>
        </p:nvCxnSpPr>
        <p:spPr>
          <a:xfrm rot="16200000" flipH="1">
            <a:off x="1464166" y="5822454"/>
            <a:ext cx="432000" cy="36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Ravni poveznik sa strelicom 46"/>
          <p:cNvCxnSpPr/>
          <p:nvPr/>
        </p:nvCxnSpPr>
        <p:spPr>
          <a:xfrm rot="16200000" flipH="1">
            <a:off x="1678480" y="5822454"/>
            <a:ext cx="432000" cy="36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Grupa 10"/>
          <p:cNvGrpSpPr/>
          <p:nvPr/>
        </p:nvGrpSpPr>
        <p:grpSpPr>
          <a:xfrm>
            <a:off x="10001288" y="214314"/>
            <a:ext cx="1857388" cy="214314"/>
            <a:chOff x="2285984" y="1643050"/>
            <a:chExt cx="2500330" cy="357190"/>
          </a:xfrm>
        </p:grpSpPr>
        <p:sp>
          <p:nvSpPr>
            <p:cNvPr id="52" name="Pravokutnik 51"/>
            <p:cNvSpPr/>
            <p:nvPr/>
          </p:nvSpPr>
          <p:spPr>
            <a:xfrm>
              <a:off x="2928926" y="1643050"/>
              <a:ext cx="1214446" cy="357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53" name="Ravni poveznik 52"/>
            <p:cNvCxnSpPr/>
            <p:nvPr/>
          </p:nvCxnSpPr>
          <p:spPr>
            <a:xfrm>
              <a:off x="4143372"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Ravni poveznik 53"/>
            <p:cNvCxnSpPr/>
            <p:nvPr/>
          </p:nvCxnSpPr>
          <p:spPr>
            <a:xfrm>
              <a:off x="2285984"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Ravni poveznik sa strelicom 54"/>
          <p:cNvCxnSpPr/>
          <p:nvPr/>
        </p:nvCxnSpPr>
        <p:spPr>
          <a:xfrm rot="16200000" flipH="1">
            <a:off x="10691175" y="-11226"/>
            <a:ext cx="357190" cy="224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7" name="Grupa 10"/>
          <p:cNvGrpSpPr/>
          <p:nvPr/>
        </p:nvGrpSpPr>
        <p:grpSpPr>
          <a:xfrm>
            <a:off x="2571736" y="3071810"/>
            <a:ext cx="1857388" cy="214314"/>
            <a:chOff x="2285984" y="1643050"/>
            <a:chExt cx="2500330" cy="357190"/>
          </a:xfrm>
        </p:grpSpPr>
        <p:sp>
          <p:nvSpPr>
            <p:cNvPr id="58" name="Pravokutnik 57"/>
            <p:cNvSpPr/>
            <p:nvPr/>
          </p:nvSpPr>
          <p:spPr>
            <a:xfrm>
              <a:off x="2928926" y="1643050"/>
              <a:ext cx="1214446" cy="357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59" name="Ravni poveznik 58"/>
            <p:cNvCxnSpPr/>
            <p:nvPr/>
          </p:nvCxnSpPr>
          <p:spPr>
            <a:xfrm>
              <a:off x="4143372"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avni poveznik 59"/>
            <p:cNvCxnSpPr/>
            <p:nvPr/>
          </p:nvCxnSpPr>
          <p:spPr>
            <a:xfrm>
              <a:off x="2285984"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Ravni poveznik sa strelicom 60"/>
          <p:cNvCxnSpPr/>
          <p:nvPr/>
        </p:nvCxnSpPr>
        <p:spPr>
          <a:xfrm rot="16200000" flipH="1">
            <a:off x="3261623" y="2846270"/>
            <a:ext cx="357190" cy="224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756" name="Picture 12" descr="http://static3.tme.eu/products_pics/4/8/9/489b0853dca0e1de83ff0b390124fc9c/59967.jpg"/>
          <p:cNvPicPr>
            <a:picLocks noChangeAspect="1" noChangeArrowheads="1"/>
          </p:cNvPicPr>
          <p:nvPr/>
        </p:nvPicPr>
        <p:blipFill>
          <a:blip r:embed="rId8" cstate="print"/>
          <a:srcRect/>
          <a:stretch>
            <a:fillRect/>
          </a:stretch>
        </p:blipFill>
        <p:spPr bwMode="auto">
          <a:xfrm>
            <a:off x="3929058" y="3500438"/>
            <a:ext cx="1404958" cy="105371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a:t>Pasivne elektroničke komponente – PREKIDAČI i TIPKALA</a:t>
            </a:r>
          </a:p>
        </p:txBody>
      </p:sp>
      <p:sp>
        <p:nvSpPr>
          <p:cNvPr id="56" name="Rezervirano mjesto sadržaja 55"/>
          <p:cNvSpPr>
            <a:spLocks noGrp="1"/>
          </p:cNvSpPr>
          <p:nvPr>
            <p:ph idx="1"/>
          </p:nvPr>
        </p:nvSpPr>
        <p:spPr>
          <a:xfrm>
            <a:off x="428596" y="1571612"/>
            <a:ext cx="6072230" cy="4525963"/>
          </a:xfrm>
        </p:spPr>
        <p:txBody>
          <a:bodyPr>
            <a:normAutofit/>
          </a:bodyPr>
          <a:lstStyle/>
          <a:p>
            <a:r>
              <a:rPr lang="hr-HR" sz="2600" dirty="0"/>
              <a:t>Prekidač – sklopka, uključuje i isključuje pojedini dio strujnog kruga dok ga se mehanički ne prebaci u novi položaj</a:t>
            </a:r>
          </a:p>
          <a:p>
            <a:endParaRPr lang="hr-HR" sz="2800" dirty="0"/>
          </a:p>
          <a:p>
            <a:endParaRPr lang="hr-HR" sz="2800" dirty="0"/>
          </a:p>
          <a:p>
            <a:endParaRPr lang="hr-HR" sz="2800" dirty="0"/>
          </a:p>
          <a:p>
            <a:r>
              <a:rPr lang="hr-HR" sz="2600" dirty="0"/>
              <a:t>Tipkalo – sklopka uključenje i isključenje ovisi o držanju tastera (zvono)</a:t>
            </a:r>
          </a:p>
        </p:txBody>
      </p:sp>
      <p:cxnSp>
        <p:nvCxnSpPr>
          <p:cNvPr id="62" name="Ravni poveznik 61"/>
          <p:cNvCxnSpPr/>
          <p:nvPr/>
        </p:nvCxnSpPr>
        <p:spPr>
          <a:xfrm>
            <a:off x="-2428924" y="3400926"/>
            <a:ext cx="665099" cy="12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Elipsa 62"/>
          <p:cNvSpPr/>
          <p:nvPr/>
        </p:nvSpPr>
        <p:spPr>
          <a:xfrm flipV="1">
            <a:off x="-1763825" y="3346074"/>
            <a:ext cx="83791" cy="829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66" name="Grupa 65"/>
          <p:cNvGrpSpPr/>
          <p:nvPr/>
        </p:nvGrpSpPr>
        <p:grpSpPr>
          <a:xfrm flipH="1">
            <a:off x="-1320426" y="3346074"/>
            <a:ext cx="748890" cy="82926"/>
            <a:chOff x="2285984" y="4929198"/>
            <a:chExt cx="965256" cy="108000"/>
          </a:xfrm>
        </p:grpSpPr>
        <p:cxnSp>
          <p:nvCxnSpPr>
            <p:cNvPr id="64" name="Ravni poveznik 63"/>
            <p:cNvCxnSpPr/>
            <p:nvPr/>
          </p:nvCxnSpPr>
          <p:spPr>
            <a:xfrm flipH="1" flipV="1">
              <a:off x="2285984" y="5000636"/>
              <a:ext cx="85725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Elipsa 64"/>
            <p:cNvSpPr/>
            <p:nvPr/>
          </p:nvSpPr>
          <p:spPr>
            <a:xfrm flipH="1">
              <a:off x="3143240" y="4929198"/>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pic>
        <p:nvPicPr>
          <p:cNvPr id="33794" name="Picture 2" descr="http://belcentar.weebly.com/uploads/6/0/8/3/6083760/483192942_orig.jpg?128"/>
          <p:cNvPicPr>
            <a:picLocks noChangeAspect="1" noChangeArrowheads="1"/>
          </p:cNvPicPr>
          <p:nvPr/>
        </p:nvPicPr>
        <p:blipFill>
          <a:blip r:embed="rId3"/>
          <a:srcRect/>
          <a:stretch>
            <a:fillRect/>
          </a:stretch>
        </p:blipFill>
        <p:spPr bwMode="auto">
          <a:xfrm>
            <a:off x="6929454" y="1285860"/>
            <a:ext cx="1993221" cy="2000264"/>
          </a:xfrm>
          <a:prstGeom prst="rect">
            <a:avLst/>
          </a:prstGeom>
          <a:noFill/>
        </p:spPr>
      </p:pic>
      <p:grpSp>
        <p:nvGrpSpPr>
          <p:cNvPr id="70" name="Grupa 69"/>
          <p:cNvGrpSpPr/>
          <p:nvPr/>
        </p:nvGrpSpPr>
        <p:grpSpPr>
          <a:xfrm>
            <a:off x="928662" y="3643314"/>
            <a:ext cx="1857388" cy="357190"/>
            <a:chOff x="1142976" y="3357562"/>
            <a:chExt cx="2394016" cy="465190"/>
          </a:xfrm>
        </p:grpSpPr>
        <p:cxnSp>
          <p:nvCxnSpPr>
            <p:cNvPr id="71" name="Ravni poveznik 70"/>
            <p:cNvCxnSpPr/>
            <p:nvPr/>
          </p:nvCxnSpPr>
          <p:spPr>
            <a:xfrm>
              <a:off x="1142976" y="3786190"/>
              <a:ext cx="85725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Elipsa 71"/>
            <p:cNvSpPr/>
            <p:nvPr/>
          </p:nvSpPr>
          <p:spPr>
            <a:xfrm flipV="1">
              <a:off x="2000232" y="3714752"/>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73" name="Grupa 65"/>
            <p:cNvGrpSpPr/>
            <p:nvPr/>
          </p:nvGrpSpPr>
          <p:grpSpPr>
            <a:xfrm flipH="1">
              <a:off x="2571736" y="3714752"/>
              <a:ext cx="965256" cy="108000"/>
              <a:chOff x="2285984" y="4929198"/>
              <a:chExt cx="965256" cy="108000"/>
            </a:xfrm>
          </p:grpSpPr>
          <p:cxnSp>
            <p:nvCxnSpPr>
              <p:cNvPr id="75" name="Ravni poveznik 74"/>
              <p:cNvCxnSpPr/>
              <p:nvPr/>
            </p:nvCxnSpPr>
            <p:spPr>
              <a:xfrm flipH="1" flipV="1">
                <a:off x="2285984" y="5000636"/>
                <a:ext cx="85725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Elipsa 75"/>
              <p:cNvSpPr/>
              <p:nvPr/>
            </p:nvSpPr>
            <p:spPr>
              <a:xfrm flipH="1">
                <a:off x="3143240" y="4929198"/>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cxnSp>
          <p:nvCxnSpPr>
            <p:cNvPr id="74" name="Ravni poveznik 73"/>
            <p:cNvCxnSpPr/>
            <p:nvPr/>
          </p:nvCxnSpPr>
          <p:spPr>
            <a:xfrm flipV="1">
              <a:off x="2071670" y="3357562"/>
              <a:ext cx="428628" cy="357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 name="Ravni poveznik 77"/>
          <p:cNvCxnSpPr/>
          <p:nvPr/>
        </p:nvCxnSpPr>
        <p:spPr>
          <a:xfrm>
            <a:off x="-1857420" y="3286124"/>
            <a:ext cx="665099" cy="12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Ravni poveznik 78"/>
          <p:cNvCxnSpPr/>
          <p:nvPr/>
        </p:nvCxnSpPr>
        <p:spPr>
          <a:xfrm rot="5400000" flipH="1" flipV="1">
            <a:off x="-1606593" y="3178173"/>
            <a:ext cx="21431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upa 87"/>
          <p:cNvGrpSpPr/>
          <p:nvPr/>
        </p:nvGrpSpPr>
        <p:grpSpPr>
          <a:xfrm>
            <a:off x="928662" y="5457338"/>
            <a:ext cx="1857388" cy="357190"/>
            <a:chOff x="928662" y="5457338"/>
            <a:chExt cx="1857388" cy="357190"/>
          </a:xfrm>
        </p:grpSpPr>
        <p:cxnSp>
          <p:nvCxnSpPr>
            <p:cNvPr id="81" name="Ravni poveznik 80"/>
            <p:cNvCxnSpPr/>
            <p:nvPr/>
          </p:nvCxnSpPr>
          <p:spPr>
            <a:xfrm>
              <a:off x="928662" y="5786454"/>
              <a:ext cx="665099" cy="12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Elipsa 81"/>
            <p:cNvSpPr/>
            <p:nvPr/>
          </p:nvSpPr>
          <p:spPr>
            <a:xfrm flipV="1">
              <a:off x="1593761" y="5731602"/>
              <a:ext cx="83791" cy="829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83" name="Grupa 82"/>
            <p:cNvGrpSpPr/>
            <p:nvPr/>
          </p:nvGrpSpPr>
          <p:grpSpPr>
            <a:xfrm flipH="1">
              <a:off x="2037160" y="5731602"/>
              <a:ext cx="748890" cy="82926"/>
              <a:chOff x="2285984" y="4929198"/>
              <a:chExt cx="965256" cy="108000"/>
            </a:xfrm>
          </p:grpSpPr>
          <p:cxnSp>
            <p:nvCxnSpPr>
              <p:cNvPr id="84" name="Ravni poveznik 83"/>
              <p:cNvCxnSpPr/>
              <p:nvPr/>
            </p:nvCxnSpPr>
            <p:spPr>
              <a:xfrm flipH="1" flipV="1">
                <a:off x="2285984" y="5000636"/>
                <a:ext cx="85725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Elipsa 84"/>
              <p:cNvSpPr/>
              <p:nvPr/>
            </p:nvSpPr>
            <p:spPr>
              <a:xfrm flipH="1">
                <a:off x="3143240" y="4929198"/>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cxnSp>
          <p:nvCxnSpPr>
            <p:cNvPr id="86" name="Ravni poveznik 85"/>
            <p:cNvCxnSpPr/>
            <p:nvPr/>
          </p:nvCxnSpPr>
          <p:spPr>
            <a:xfrm>
              <a:off x="1500166" y="5671652"/>
              <a:ext cx="665099" cy="12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Ravni poveznik 86"/>
            <p:cNvCxnSpPr/>
            <p:nvPr/>
          </p:nvCxnSpPr>
          <p:spPr>
            <a:xfrm rot="5400000" flipH="1" flipV="1">
              <a:off x="1750993" y="5563701"/>
              <a:ext cx="21431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3796" name="Picture 4" descr="http://www.kronos.hr/veleprodaja/images/prekid/K0012.jpg"/>
          <p:cNvPicPr>
            <a:picLocks noChangeAspect="1" noChangeArrowheads="1"/>
          </p:cNvPicPr>
          <p:nvPr/>
        </p:nvPicPr>
        <p:blipFill>
          <a:blip r:embed="rId4"/>
          <a:srcRect/>
          <a:stretch>
            <a:fillRect/>
          </a:stretch>
        </p:blipFill>
        <p:spPr bwMode="auto">
          <a:xfrm>
            <a:off x="2928926" y="2928934"/>
            <a:ext cx="1571636" cy="1571636"/>
          </a:xfrm>
          <a:prstGeom prst="rect">
            <a:avLst/>
          </a:prstGeom>
          <a:noFill/>
        </p:spPr>
      </p:pic>
      <p:pic>
        <p:nvPicPr>
          <p:cNvPr id="33798" name="Picture 6" descr="http://litbimg.rightinthebox.com/images/384x384/201412/qcrvwo1417843770864.jpg"/>
          <p:cNvPicPr>
            <a:picLocks noChangeAspect="1" noChangeArrowheads="1"/>
          </p:cNvPicPr>
          <p:nvPr/>
        </p:nvPicPr>
        <p:blipFill>
          <a:blip r:embed="rId5">
            <a:lum contrast="20000"/>
          </a:blip>
          <a:srcRect l="25391" t="29297" r="23828" b="33593"/>
          <a:stretch>
            <a:fillRect/>
          </a:stretch>
        </p:blipFill>
        <p:spPr bwMode="auto">
          <a:xfrm>
            <a:off x="4429124" y="3071810"/>
            <a:ext cx="1857388" cy="1357322"/>
          </a:xfrm>
          <a:prstGeom prst="rect">
            <a:avLst/>
          </a:prstGeom>
          <a:noFill/>
        </p:spPr>
      </p:pic>
      <p:pic>
        <p:nvPicPr>
          <p:cNvPr id="33800" name="Picture 8" descr="http://led-rasvjeta.com/images/remote/http_rasvjeta.info/images/uploads/shop/anya_tipkalo_za_zvono_an017120_slika.jpg"/>
          <p:cNvPicPr>
            <a:picLocks noChangeAspect="1" noChangeArrowheads="1"/>
          </p:cNvPicPr>
          <p:nvPr/>
        </p:nvPicPr>
        <p:blipFill>
          <a:blip r:embed="rId6"/>
          <a:srcRect/>
          <a:stretch>
            <a:fillRect/>
          </a:stretch>
        </p:blipFill>
        <p:spPr bwMode="auto">
          <a:xfrm>
            <a:off x="7143768" y="4286256"/>
            <a:ext cx="1857375" cy="1828800"/>
          </a:xfrm>
          <a:prstGeom prst="rect">
            <a:avLst/>
          </a:prstGeom>
          <a:noFill/>
        </p:spPr>
      </p:pic>
      <p:pic>
        <p:nvPicPr>
          <p:cNvPr id="33802" name="Picture 10" descr="http://www.kronos.hr/images/prekidaci/N5008.jpg"/>
          <p:cNvPicPr>
            <a:picLocks noChangeAspect="1" noChangeArrowheads="1"/>
          </p:cNvPicPr>
          <p:nvPr/>
        </p:nvPicPr>
        <p:blipFill>
          <a:blip r:embed="rId7"/>
          <a:srcRect/>
          <a:stretch>
            <a:fillRect/>
          </a:stretch>
        </p:blipFill>
        <p:spPr bwMode="auto">
          <a:xfrm>
            <a:off x="3000364" y="5357826"/>
            <a:ext cx="1428760" cy="1143009"/>
          </a:xfrm>
          <a:prstGeom prst="rect">
            <a:avLst/>
          </a:prstGeom>
          <a:noFill/>
        </p:spPr>
      </p:pic>
      <p:pic>
        <p:nvPicPr>
          <p:cNvPr id="33804" name="Picture 12" descr="https://encrypted-tbn2.gstatic.com/images?q=tbn:ANd9GcRDsqJmNJxF1aByegWNLjxJm8_UPiBFJOqIECfKOkjw1_ggei29"/>
          <p:cNvPicPr>
            <a:picLocks noChangeAspect="1" noChangeArrowheads="1"/>
          </p:cNvPicPr>
          <p:nvPr/>
        </p:nvPicPr>
        <p:blipFill>
          <a:blip r:embed="rId8"/>
          <a:srcRect/>
          <a:stretch>
            <a:fillRect/>
          </a:stretch>
        </p:blipFill>
        <p:spPr bwMode="auto">
          <a:xfrm>
            <a:off x="4357686" y="5286388"/>
            <a:ext cx="1357322" cy="135732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500" dirty="0"/>
              <a:t>Vježba – serijski i paralelni spoj otpora</a:t>
            </a:r>
          </a:p>
        </p:txBody>
      </p:sp>
      <p:sp>
        <p:nvSpPr>
          <p:cNvPr id="3" name="Rezervirano mjesto sadržaja 2"/>
          <p:cNvSpPr>
            <a:spLocks noGrp="1"/>
          </p:cNvSpPr>
          <p:nvPr>
            <p:ph idx="1"/>
          </p:nvPr>
        </p:nvSpPr>
        <p:spPr/>
        <p:txBody>
          <a:bodyPr>
            <a:normAutofit/>
          </a:bodyPr>
          <a:lstStyle/>
          <a:p>
            <a:r>
              <a:rPr lang="hr-HR" dirty="0"/>
              <a:t>Na eksperimentalnoj pločici izvedi slijedeće zadatke:</a:t>
            </a:r>
          </a:p>
          <a:p>
            <a:pPr marL="514350" indent="-514350">
              <a:buAutoNum type="alphaLcParenR"/>
            </a:pPr>
            <a:r>
              <a:rPr lang="hr-HR" sz="1800" dirty="0"/>
              <a:t>2 otpornika poznatih vrijednosti spoji serijski, izmjeri serijski otpor, provjeri formulom</a:t>
            </a:r>
          </a:p>
          <a:p>
            <a:pPr marL="514350" indent="-514350">
              <a:buNone/>
            </a:pPr>
            <a:r>
              <a:rPr lang="hr-HR" sz="1800" dirty="0"/>
              <a:t>	i nacrtaj shemu spoja</a:t>
            </a:r>
          </a:p>
          <a:p>
            <a:pPr marL="514350" indent="-514350">
              <a:buAutoNum type="alphaLcParenR" startAt="2"/>
            </a:pPr>
            <a:r>
              <a:rPr lang="hr-HR" sz="1800" dirty="0"/>
              <a:t>2 otpornika poznatih vrijednosti spoji paralelno, izmjeri paralelni otpor, provjeri formulom </a:t>
            </a:r>
          </a:p>
          <a:p>
            <a:pPr marL="514350" indent="-514350">
              <a:buAutoNum type="alphaLcParenR" startAt="2"/>
            </a:pPr>
            <a:endParaRPr lang="hr-HR" sz="1800" dirty="0"/>
          </a:p>
          <a:p>
            <a:pPr marL="514350" indent="-514350">
              <a:buNone/>
            </a:pPr>
            <a:r>
              <a:rPr lang="hr-HR" sz="1800" dirty="0"/>
              <a:t>	 i nacrtaj shemu spoja</a:t>
            </a:r>
          </a:p>
          <a:p>
            <a:pPr marL="514350" indent="-514350">
              <a:buAutoNum type="alphaLcParenR" startAt="3"/>
            </a:pPr>
            <a:r>
              <a:rPr lang="hr-HR" sz="1800" dirty="0"/>
              <a:t>Na eksperimentalnoj pločici spoji zadanu shemu, izračunaj otpor i rezultat računanja provjeri mjerenjem.</a:t>
            </a:r>
          </a:p>
          <a:p>
            <a:pPr>
              <a:buNone/>
            </a:pPr>
            <a:r>
              <a:rPr lang="hr-HR" sz="1800" dirty="0"/>
              <a:t>		R</a:t>
            </a:r>
            <a:r>
              <a:rPr lang="hr-HR" sz="1800" baseline="-25000" dirty="0"/>
              <a:t>1</a:t>
            </a:r>
            <a:r>
              <a:rPr lang="hr-HR" sz="1800" dirty="0"/>
              <a:t>=R</a:t>
            </a:r>
            <a:r>
              <a:rPr lang="hr-HR" sz="1800" baseline="-25000" dirty="0"/>
              <a:t>2</a:t>
            </a:r>
            <a:r>
              <a:rPr lang="hr-HR" sz="1800" dirty="0"/>
              <a:t>=390Ω</a:t>
            </a:r>
          </a:p>
          <a:p>
            <a:pPr>
              <a:buNone/>
            </a:pPr>
            <a:r>
              <a:rPr lang="hr-HR" sz="1800" dirty="0"/>
              <a:t>		R</a:t>
            </a:r>
            <a:r>
              <a:rPr lang="hr-HR" sz="1800" baseline="-25000" dirty="0"/>
              <a:t>3</a:t>
            </a:r>
            <a:r>
              <a:rPr lang="hr-HR" sz="1800" dirty="0"/>
              <a:t>=330Ω</a:t>
            </a:r>
          </a:p>
        </p:txBody>
      </p:sp>
      <p:graphicFrame>
        <p:nvGraphicFramePr>
          <p:cNvPr id="5" name="Objekt 4"/>
          <p:cNvGraphicFramePr>
            <a:graphicFrameLocks noChangeAspect="1"/>
          </p:cNvGraphicFramePr>
          <p:nvPr/>
        </p:nvGraphicFramePr>
        <p:xfrm>
          <a:off x="2143108" y="2928934"/>
          <a:ext cx="1357322" cy="400522"/>
        </p:xfrm>
        <a:graphic>
          <a:graphicData uri="http://schemas.openxmlformats.org/presentationml/2006/ole">
            <mc:AlternateContent xmlns:mc="http://schemas.openxmlformats.org/markup-compatibility/2006">
              <mc:Choice xmlns:v="urn:schemas-microsoft-com:vml" Requires="v">
                <p:oleObj spid="_x0000_s34829" name="Jednadžba" r:id="rId4" imgW="774360" imgH="228600" progId="Equation.3">
                  <p:embed/>
                </p:oleObj>
              </mc:Choice>
              <mc:Fallback>
                <p:oleObj name="Jednadžba" r:id="rId4" imgW="774360" imgH="2286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08" y="2928934"/>
                        <a:ext cx="1357322" cy="4005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2" name="Object 6"/>
          <p:cNvGraphicFramePr>
            <a:graphicFrameLocks noChangeAspect="1"/>
          </p:cNvGraphicFramePr>
          <p:nvPr/>
        </p:nvGraphicFramePr>
        <p:xfrm>
          <a:off x="2132013" y="3857625"/>
          <a:ext cx="1579562" cy="755650"/>
        </p:xfrm>
        <a:graphic>
          <a:graphicData uri="http://schemas.openxmlformats.org/presentationml/2006/ole">
            <mc:AlternateContent xmlns:mc="http://schemas.openxmlformats.org/markup-compatibility/2006">
              <mc:Choice xmlns:v="urn:schemas-microsoft-com:vml" Requires="v">
                <p:oleObj spid="_x0000_s34830" name="Jednadžba" r:id="rId6" imgW="901440" imgH="431640" progId="Equation.3">
                  <p:embed/>
                </p:oleObj>
              </mc:Choice>
              <mc:Fallback>
                <p:oleObj name="Jednadžba" r:id="rId6" imgW="901440" imgH="4316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2013" y="3857625"/>
                        <a:ext cx="1579562"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4823" name="Picture 7"/>
          <p:cNvPicPr>
            <a:picLocks noChangeAspect="1" noChangeArrowheads="1"/>
          </p:cNvPicPr>
          <p:nvPr/>
        </p:nvPicPr>
        <p:blipFill>
          <a:blip r:embed="rId8"/>
          <a:srcRect/>
          <a:stretch>
            <a:fillRect/>
          </a:stretch>
        </p:blipFill>
        <p:spPr bwMode="auto">
          <a:xfrm>
            <a:off x="5786446" y="5143512"/>
            <a:ext cx="2286016" cy="1455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Eksperimentalna pločica</a:t>
            </a:r>
          </a:p>
        </p:txBody>
      </p:sp>
      <p:pic>
        <p:nvPicPr>
          <p:cNvPr id="4" name="Rezervirano mjesto sadržaja 3" descr="bb.png"/>
          <p:cNvPicPr>
            <a:picLocks noGrp="1" noChangeAspect="1"/>
          </p:cNvPicPr>
          <p:nvPr>
            <p:ph idx="1"/>
          </p:nvPr>
        </p:nvPicPr>
        <p:blipFill>
          <a:blip r:embed="rId3"/>
          <a:stretch>
            <a:fillRect/>
          </a:stretch>
        </p:blipFill>
        <p:spPr>
          <a:xfrm>
            <a:off x="1214414" y="1850734"/>
            <a:ext cx="6929485" cy="5007266"/>
          </a:xfrm>
        </p:spPr>
      </p:pic>
      <p:sp>
        <p:nvSpPr>
          <p:cNvPr id="5" name="Pravokutnik 4"/>
          <p:cNvSpPr/>
          <p:nvPr/>
        </p:nvSpPr>
        <p:spPr>
          <a:xfrm>
            <a:off x="1000100" y="1857364"/>
            <a:ext cx="7429552"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Pravokutnik 5"/>
          <p:cNvSpPr/>
          <p:nvPr/>
        </p:nvSpPr>
        <p:spPr>
          <a:xfrm>
            <a:off x="1000100" y="2214554"/>
            <a:ext cx="742955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rot="5400000">
            <a:off x="928662" y="3214686"/>
            <a:ext cx="1143008"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rot="5400000">
            <a:off x="928662" y="4714884"/>
            <a:ext cx="1143008"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928662" y="5643578"/>
            <a:ext cx="7429552"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p:cNvSpPr/>
          <p:nvPr/>
        </p:nvSpPr>
        <p:spPr>
          <a:xfrm>
            <a:off x="928662" y="6000768"/>
            <a:ext cx="742955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1 serija.png"/>
          <p:cNvPicPr>
            <a:picLocks noGrp="1" noChangeAspect="1"/>
          </p:cNvPicPr>
          <p:nvPr>
            <p:ph idx="1"/>
          </p:nvPr>
        </p:nvPicPr>
        <p:blipFill>
          <a:blip r:embed="rId3"/>
          <a:stretch>
            <a:fillRect/>
          </a:stretch>
        </p:blipFill>
        <p:spPr>
          <a:xfrm>
            <a:off x="0" y="0"/>
            <a:ext cx="6786578" cy="6761901"/>
          </a:xfrm>
        </p:spPr>
      </p:pic>
      <p:sp>
        <p:nvSpPr>
          <p:cNvPr id="2" name="Naslov 1"/>
          <p:cNvSpPr>
            <a:spLocks noGrp="1"/>
          </p:cNvSpPr>
          <p:nvPr>
            <p:ph type="title"/>
          </p:nvPr>
        </p:nvSpPr>
        <p:spPr>
          <a:xfrm>
            <a:off x="4143372" y="274638"/>
            <a:ext cx="4543428" cy="1143000"/>
          </a:xfrm>
        </p:spPr>
        <p:txBody>
          <a:bodyPr>
            <a:normAutofit fontScale="90000"/>
          </a:bodyPr>
          <a:lstStyle/>
          <a:p>
            <a:r>
              <a:rPr lang="hr-HR" sz="3500" dirty="0"/>
              <a:t>Vježba – </a:t>
            </a:r>
            <a:r>
              <a:rPr lang="hr-HR" sz="3500" dirty="0">
                <a:hlinkClick r:id="rId4" action="ppaction://hlinkfile"/>
              </a:rPr>
              <a:t>serijski</a:t>
            </a:r>
            <a:r>
              <a:rPr lang="hr-HR" sz="3500" dirty="0"/>
              <a:t> i spoj otpora</a:t>
            </a:r>
          </a:p>
        </p:txBody>
      </p:sp>
      <p:pic>
        <p:nvPicPr>
          <p:cNvPr id="6" name="Slika 5" descr="serija shema.png"/>
          <p:cNvPicPr>
            <a:picLocks noChangeAspect="1"/>
          </p:cNvPicPr>
          <p:nvPr/>
        </p:nvPicPr>
        <p:blipFill>
          <a:blip r:embed="rId5"/>
          <a:srcRect b="19302"/>
          <a:stretch>
            <a:fillRect/>
          </a:stretch>
        </p:blipFill>
        <p:spPr>
          <a:xfrm>
            <a:off x="4786282" y="1428736"/>
            <a:ext cx="4357718" cy="3000396"/>
          </a:xfrm>
          <a:prstGeom prst="rect">
            <a:avLst/>
          </a:prstGeom>
        </p:spPr>
      </p:pic>
      <p:sp>
        <p:nvSpPr>
          <p:cNvPr id="7" name="TekstniOkvir 6"/>
          <p:cNvSpPr txBox="1"/>
          <p:nvPr/>
        </p:nvSpPr>
        <p:spPr>
          <a:xfrm>
            <a:off x="6786578" y="5857892"/>
            <a:ext cx="2071734" cy="646331"/>
          </a:xfrm>
          <a:prstGeom prst="rect">
            <a:avLst/>
          </a:prstGeom>
          <a:noFill/>
        </p:spPr>
        <p:txBody>
          <a:bodyPr wrap="square" rtlCol="0">
            <a:spAutoFit/>
          </a:bodyPr>
          <a:lstStyle/>
          <a:p>
            <a:r>
              <a:rPr lang="hr-HR" sz="3600" dirty="0"/>
              <a:t>R=____</a:t>
            </a:r>
            <a:r>
              <a:rPr lang="el-GR" sz="3600" dirty="0"/>
              <a:t>Ω</a:t>
            </a:r>
            <a:endParaRPr lang="hr-H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1 serija.png"/>
          <p:cNvPicPr>
            <a:picLocks noGrp="1" noChangeAspect="1"/>
          </p:cNvPicPr>
          <p:nvPr>
            <p:ph idx="1"/>
          </p:nvPr>
        </p:nvPicPr>
        <p:blipFill>
          <a:blip r:embed="rId3"/>
          <a:stretch>
            <a:fillRect/>
          </a:stretch>
        </p:blipFill>
        <p:spPr>
          <a:xfrm>
            <a:off x="2214546" y="571480"/>
            <a:ext cx="6786578" cy="6516098"/>
          </a:xfrm>
        </p:spPr>
      </p:pic>
      <p:sp>
        <p:nvSpPr>
          <p:cNvPr id="2" name="Naslov 1"/>
          <p:cNvSpPr>
            <a:spLocks noGrp="1"/>
          </p:cNvSpPr>
          <p:nvPr>
            <p:ph type="title"/>
          </p:nvPr>
        </p:nvSpPr>
        <p:spPr>
          <a:xfrm>
            <a:off x="142844" y="214290"/>
            <a:ext cx="5329246" cy="1143000"/>
          </a:xfrm>
        </p:spPr>
        <p:txBody>
          <a:bodyPr>
            <a:normAutofit fontScale="90000"/>
          </a:bodyPr>
          <a:lstStyle/>
          <a:p>
            <a:r>
              <a:rPr lang="hr-HR" sz="3500" dirty="0"/>
              <a:t>Vježba – </a:t>
            </a:r>
            <a:r>
              <a:rPr lang="hr-HR" sz="3500" dirty="0">
                <a:hlinkClick r:id="rId4" action="ppaction://hlinkfile"/>
              </a:rPr>
              <a:t>paralelni</a:t>
            </a:r>
            <a:r>
              <a:rPr lang="hr-HR" sz="3500" dirty="0"/>
              <a:t> spoj otpora</a:t>
            </a:r>
          </a:p>
        </p:txBody>
      </p:sp>
      <p:pic>
        <p:nvPicPr>
          <p:cNvPr id="6" name="Slika 5" descr="serija shema.png"/>
          <p:cNvPicPr>
            <a:picLocks noChangeAspect="1"/>
          </p:cNvPicPr>
          <p:nvPr/>
        </p:nvPicPr>
        <p:blipFill>
          <a:blip r:embed="rId5"/>
          <a:stretch>
            <a:fillRect/>
          </a:stretch>
        </p:blipFill>
        <p:spPr>
          <a:xfrm>
            <a:off x="214282" y="2857496"/>
            <a:ext cx="1739360" cy="3000396"/>
          </a:xfrm>
          <a:prstGeom prst="rect">
            <a:avLst/>
          </a:prstGeom>
        </p:spPr>
      </p:pic>
      <p:sp>
        <p:nvSpPr>
          <p:cNvPr id="7" name="TekstniOkvir 6"/>
          <p:cNvSpPr txBox="1"/>
          <p:nvPr/>
        </p:nvSpPr>
        <p:spPr>
          <a:xfrm>
            <a:off x="357158" y="1714488"/>
            <a:ext cx="2071734" cy="646331"/>
          </a:xfrm>
          <a:prstGeom prst="rect">
            <a:avLst/>
          </a:prstGeom>
          <a:noFill/>
        </p:spPr>
        <p:txBody>
          <a:bodyPr wrap="square" rtlCol="0">
            <a:spAutoFit/>
          </a:bodyPr>
          <a:lstStyle/>
          <a:p>
            <a:r>
              <a:rPr lang="hr-HR" sz="3600" dirty="0"/>
              <a:t>R=____</a:t>
            </a:r>
            <a:r>
              <a:rPr lang="el-GR" sz="3600" dirty="0"/>
              <a:t>Ω</a:t>
            </a:r>
            <a:endParaRPr lang="hr-H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1 serija.png"/>
          <p:cNvPicPr>
            <a:picLocks noGrp="1" noChangeAspect="1"/>
          </p:cNvPicPr>
          <p:nvPr>
            <p:ph idx="1"/>
          </p:nvPr>
        </p:nvPicPr>
        <p:blipFill>
          <a:blip r:embed="rId3"/>
          <a:stretch>
            <a:fillRect/>
          </a:stretch>
        </p:blipFill>
        <p:spPr>
          <a:xfrm>
            <a:off x="2214546" y="629964"/>
            <a:ext cx="6786578" cy="6399130"/>
          </a:xfrm>
        </p:spPr>
      </p:pic>
      <p:sp>
        <p:nvSpPr>
          <p:cNvPr id="2" name="Naslov 1"/>
          <p:cNvSpPr>
            <a:spLocks noGrp="1"/>
          </p:cNvSpPr>
          <p:nvPr>
            <p:ph type="title"/>
          </p:nvPr>
        </p:nvSpPr>
        <p:spPr>
          <a:xfrm>
            <a:off x="142844" y="214290"/>
            <a:ext cx="5329246" cy="1143000"/>
          </a:xfrm>
        </p:spPr>
        <p:txBody>
          <a:bodyPr>
            <a:normAutofit fontScale="90000"/>
          </a:bodyPr>
          <a:lstStyle/>
          <a:p>
            <a:r>
              <a:rPr lang="hr-HR" sz="3500" dirty="0"/>
              <a:t>Vježba– </a:t>
            </a:r>
            <a:r>
              <a:rPr lang="hr-HR" sz="3500" dirty="0">
                <a:hlinkClick r:id="rId4" action="ppaction://hlinkfile"/>
              </a:rPr>
              <a:t>mješoviti</a:t>
            </a:r>
            <a:r>
              <a:rPr lang="hr-HR" sz="3500" dirty="0"/>
              <a:t> spoj otpora</a:t>
            </a:r>
          </a:p>
        </p:txBody>
      </p:sp>
      <p:sp>
        <p:nvSpPr>
          <p:cNvPr id="7" name="TekstniOkvir 6"/>
          <p:cNvSpPr txBox="1"/>
          <p:nvPr/>
        </p:nvSpPr>
        <p:spPr>
          <a:xfrm>
            <a:off x="571472" y="1928802"/>
            <a:ext cx="2071734" cy="646331"/>
          </a:xfrm>
          <a:prstGeom prst="rect">
            <a:avLst/>
          </a:prstGeom>
          <a:noFill/>
        </p:spPr>
        <p:txBody>
          <a:bodyPr wrap="square" rtlCol="0">
            <a:spAutoFit/>
          </a:bodyPr>
          <a:lstStyle/>
          <a:p>
            <a:r>
              <a:rPr lang="hr-HR" sz="3600" dirty="0"/>
              <a:t>R=____</a:t>
            </a:r>
            <a:r>
              <a:rPr lang="el-GR" sz="3600" dirty="0"/>
              <a:t>Ω</a:t>
            </a:r>
            <a:endParaRPr lang="hr-HR"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Naslov 1"/>
          <p:cNvSpPr txBox="1">
            <a:spLocks/>
          </p:cNvSpPr>
          <p:nvPr/>
        </p:nvSpPr>
        <p:spPr>
          <a:xfrm>
            <a:off x="2025766" y="862794"/>
            <a:ext cx="6048672" cy="763919"/>
          </a:xfrm>
          <a:prstGeom prst="rect">
            <a:avLst/>
          </a:prstGeom>
          <a:solidFill>
            <a:srgbClr val="328C7D"/>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r-HR" b="1" i="1" dirty="0">
                <a:solidFill>
                  <a:srgbClr val="816D60"/>
                </a:solidFill>
                <a:effectLst>
                  <a:outerShdw blurRad="38100" dist="38100" dir="2700000" algn="tl">
                    <a:srgbClr val="000000">
                      <a:alpha val="43137"/>
                    </a:srgbClr>
                  </a:outerShdw>
                </a:effectLst>
              </a:rPr>
              <a:t> </a:t>
            </a:r>
            <a:r>
              <a:rPr lang="hr-HR" b="1" i="1" dirty="0">
                <a:solidFill>
                  <a:schemeClr val="bg1"/>
                </a:solidFill>
                <a:effectLst>
                  <a:outerShdw blurRad="38100" dist="38100" dir="2700000" algn="tl">
                    <a:srgbClr val="000000">
                      <a:alpha val="43137"/>
                    </a:srgbClr>
                  </a:outerShdw>
                </a:effectLst>
              </a:rPr>
              <a:t>Otpornici</a:t>
            </a:r>
            <a:endParaRPr lang="hr-HR" sz="4800" dirty="0">
              <a:solidFill>
                <a:schemeClr val="bg1"/>
              </a:solidFill>
              <a:effectLst>
                <a:outerShdw blurRad="38100" dist="38100" dir="2700000" algn="tl">
                  <a:srgbClr val="000000">
                    <a:alpha val="43137"/>
                  </a:srgbClr>
                </a:outerShdw>
              </a:effectLst>
            </a:endParaRPr>
          </a:p>
        </p:txBody>
      </p:sp>
      <p:pic>
        <p:nvPicPr>
          <p:cNvPr id="12" name="Slika 11"/>
          <p:cNvPicPr>
            <a:picLocks noChangeAspect="1"/>
          </p:cNvPicPr>
          <p:nvPr/>
        </p:nvPicPr>
        <p:blipFill rotWithShape="1">
          <a:blip r:embed="rId2"/>
          <a:srcRect l="-322" t="10344" r="-1"/>
          <a:stretch/>
        </p:blipFill>
        <p:spPr>
          <a:xfrm rot="5400000">
            <a:off x="1549384" y="-15610"/>
            <a:ext cx="952762" cy="2475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zervirano mjesto sadržaja 2"/>
          <p:cNvSpPr txBox="1">
            <a:spLocks/>
          </p:cNvSpPr>
          <p:nvPr/>
        </p:nvSpPr>
        <p:spPr>
          <a:xfrm>
            <a:off x="467544" y="1812447"/>
            <a:ext cx="8424936" cy="267725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hr-HR" sz="2700" b="1" dirty="0">
                <a:solidFill>
                  <a:srgbClr val="328C7D"/>
                </a:solidFill>
                <a:effectLst>
                  <a:outerShdw blurRad="38100" dist="38100" dir="2700000" algn="tl">
                    <a:srgbClr val="000000">
                      <a:alpha val="43137"/>
                    </a:srgbClr>
                  </a:outerShdw>
                </a:effectLst>
              </a:rPr>
              <a:t>Otpornik </a:t>
            </a:r>
            <a:r>
              <a:rPr lang="hr-HR" sz="2700" dirty="0">
                <a:solidFill>
                  <a:schemeClr val="bg1">
                    <a:lumMod val="50000"/>
                  </a:schemeClr>
                </a:solidFill>
              </a:rPr>
              <a:t>je pasivni elektronički element koji pruža otpor prolasku električne struje.</a:t>
            </a:r>
          </a:p>
          <a:p>
            <a:pPr algn="l">
              <a:lnSpc>
                <a:spcPts val="2600"/>
              </a:lnSpc>
            </a:pPr>
            <a:r>
              <a:rPr lang="hr-HR" sz="2700" dirty="0">
                <a:solidFill>
                  <a:schemeClr val="bg1">
                    <a:lumMod val="50000"/>
                  </a:schemeClr>
                </a:solidFill>
              </a:rPr>
              <a:t>Oznaka :</a:t>
            </a:r>
            <a:r>
              <a:rPr lang="hr-HR" sz="2700" b="1" dirty="0">
                <a:solidFill>
                  <a:srgbClr val="328C7D"/>
                </a:solidFill>
                <a:effectLst>
                  <a:outerShdw blurRad="38100" dist="38100" dir="2700000" algn="tl">
                    <a:srgbClr val="000000">
                      <a:alpha val="43137"/>
                    </a:srgbClr>
                  </a:outerShdw>
                </a:effectLst>
              </a:rPr>
              <a:t> </a:t>
            </a:r>
            <a:r>
              <a:rPr lang="hr-HR" sz="2700" b="1" i="1" dirty="0">
                <a:solidFill>
                  <a:srgbClr val="328C7D"/>
                </a:solidFill>
                <a:effectLst>
                  <a:outerShdw blurRad="38100" dist="38100" dir="2700000" algn="tl">
                    <a:srgbClr val="000000">
                      <a:alpha val="43137"/>
                    </a:srgbClr>
                  </a:outerShdw>
                </a:effectLst>
              </a:rPr>
              <a:t>R</a:t>
            </a:r>
          </a:p>
          <a:p>
            <a:pPr algn="l">
              <a:lnSpc>
                <a:spcPts val="2600"/>
              </a:lnSpc>
            </a:pPr>
            <a:r>
              <a:rPr lang="hr-HR" sz="2700" dirty="0">
                <a:solidFill>
                  <a:schemeClr val="bg1">
                    <a:lumMod val="50000"/>
                  </a:schemeClr>
                </a:solidFill>
              </a:rPr>
              <a:t>Mjerna jedinica: </a:t>
            </a:r>
            <a:r>
              <a:rPr lang="el-GR" sz="2700" b="1" dirty="0">
                <a:solidFill>
                  <a:srgbClr val="328C7D"/>
                </a:solidFill>
                <a:effectLst>
                  <a:outerShdw blurRad="38100" dist="38100" dir="2700000" algn="tl">
                    <a:srgbClr val="000000">
                      <a:alpha val="43137"/>
                    </a:srgbClr>
                  </a:outerShdw>
                </a:effectLst>
              </a:rPr>
              <a:t>Ω</a:t>
            </a:r>
            <a:r>
              <a:rPr lang="hr-HR" sz="2700" b="1" dirty="0">
                <a:solidFill>
                  <a:srgbClr val="328C7D"/>
                </a:solidFill>
                <a:effectLst>
                  <a:outerShdw blurRad="38100" dist="38100" dir="2700000" algn="tl">
                    <a:srgbClr val="000000">
                      <a:alpha val="43137"/>
                    </a:srgbClr>
                  </a:outerShdw>
                </a:effectLst>
              </a:rPr>
              <a:t> (om)</a:t>
            </a:r>
          </a:p>
          <a:p>
            <a:pPr algn="l">
              <a:lnSpc>
                <a:spcPts val="2600"/>
              </a:lnSpc>
            </a:pPr>
            <a:r>
              <a:rPr lang="hr-HR" sz="2700" dirty="0">
                <a:solidFill>
                  <a:schemeClr val="bg1">
                    <a:lumMod val="50000"/>
                  </a:schemeClr>
                </a:solidFill>
              </a:rPr>
              <a:t>Simbol: </a:t>
            </a:r>
          </a:p>
          <a:p>
            <a:pPr>
              <a:lnSpc>
                <a:spcPts val="2600"/>
              </a:lnSpc>
            </a:pPr>
            <a:r>
              <a:rPr lang="hr-HR" sz="2700" b="1" i="1" dirty="0">
                <a:solidFill>
                  <a:srgbClr val="328C7D"/>
                </a:solidFill>
                <a:effectLst>
                  <a:outerShdw blurRad="38100" dist="38100" dir="2700000" algn="tl">
                    <a:srgbClr val="000000">
                      <a:alpha val="43137"/>
                    </a:srgbClr>
                  </a:outerShdw>
                </a:effectLst>
              </a:rPr>
              <a:t>Označavanje otpornika pomoću boja:</a:t>
            </a:r>
            <a:endParaRPr lang="hr-HR" sz="2700" i="1" dirty="0"/>
          </a:p>
        </p:txBody>
      </p:sp>
      <p:grpSp>
        <p:nvGrpSpPr>
          <p:cNvPr id="2" name="Grupa 20"/>
          <p:cNvGrpSpPr/>
          <p:nvPr/>
        </p:nvGrpSpPr>
        <p:grpSpPr>
          <a:xfrm>
            <a:off x="313815" y="5155527"/>
            <a:ext cx="4029267" cy="803556"/>
            <a:chOff x="251520" y="4647402"/>
            <a:chExt cx="4029267" cy="803556"/>
          </a:xfrm>
        </p:grpSpPr>
        <p:sp>
          <p:nvSpPr>
            <p:cNvPr id="3" name="Pravokutnik 2"/>
            <p:cNvSpPr/>
            <p:nvPr/>
          </p:nvSpPr>
          <p:spPr>
            <a:xfrm>
              <a:off x="1115616" y="4653136"/>
              <a:ext cx="2304256"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hr-HR"/>
            </a:p>
          </p:txBody>
        </p:sp>
        <p:sp>
          <p:nvSpPr>
            <p:cNvPr id="15" name="Pravokutnik 14"/>
            <p:cNvSpPr/>
            <p:nvPr/>
          </p:nvSpPr>
          <p:spPr>
            <a:xfrm>
              <a:off x="251520" y="5049180"/>
              <a:ext cx="864096" cy="53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avokutnik 15"/>
            <p:cNvSpPr/>
            <p:nvPr/>
          </p:nvSpPr>
          <p:spPr>
            <a:xfrm>
              <a:off x="3416691" y="5043446"/>
              <a:ext cx="864096" cy="53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Pravokutnik 16"/>
            <p:cNvSpPr/>
            <p:nvPr/>
          </p:nvSpPr>
          <p:spPr>
            <a:xfrm>
              <a:off x="1475656" y="4653136"/>
              <a:ext cx="144016" cy="7920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Pravokutnik 17"/>
            <p:cNvSpPr/>
            <p:nvPr/>
          </p:nvSpPr>
          <p:spPr>
            <a:xfrm>
              <a:off x="1809742" y="4647402"/>
              <a:ext cx="144016" cy="7920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Pravokutnik 18"/>
            <p:cNvSpPr/>
            <p:nvPr/>
          </p:nvSpPr>
          <p:spPr>
            <a:xfrm>
              <a:off x="2143828" y="4658870"/>
              <a:ext cx="144016" cy="7920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 name="Pravokutnik 19"/>
            <p:cNvSpPr/>
            <p:nvPr/>
          </p:nvSpPr>
          <p:spPr>
            <a:xfrm>
              <a:off x="2929878" y="4647402"/>
              <a:ext cx="144016" cy="792088"/>
            </a:xfrm>
            <a:prstGeom prst="rect">
              <a:avLst/>
            </a:prstGeom>
            <a:solidFill>
              <a:srgbClr val="B71FA5"/>
            </a:solidFill>
            <a:ln>
              <a:solidFill>
                <a:srgbClr val="B71F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22" name="Pravokutni oblačić 21"/>
          <p:cNvSpPr/>
          <p:nvPr/>
        </p:nvSpPr>
        <p:spPr>
          <a:xfrm>
            <a:off x="2295720" y="4418303"/>
            <a:ext cx="1705408" cy="424635"/>
          </a:xfrm>
          <a:prstGeom prst="wedgeRectCallout">
            <a:avLst>
              <a:gd name="adj1" fmla="val -70730"/>
              <a:gd name="adj2" fmla="val 116287"/>
            </a:avLst>
          </a:prstGeom>
          <a:noFill/>
          <a:ln>
            <a:solidFill>
              <a:srgbClr val="328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bg1">
                    <a:lumMod val="50000"/>
                  </a:schemeClr>
                </a:solidFill>
              </a:rPr>
              <a:t>ZNAMENKA</a:t>
            </a:r>
            <a:endParaRPr lang="hr-HR" sz="2400" dirty="0">
              <a:solidFill>
                <a:schemeClr val="bg1">
                  <a:lumMod val="50000"/>
                </a:schemeClr>
              </a:solidFill>
            </a:endParaRPr>
          </a:p>
        </p:txBody>
      </p:sp>
      <p:sp>
        <p:nvSpPr>
          <p:cNvPr id="23" name="Pravokutni oblačić 22"/>
          <p:cNvSpPr/>
          <p:nvPr/>
        </p:nvSpPr>
        <p:spPr>
          <a:xfrm>
            <a:off x="1541516" y="6307655"/>
            <a:ext cx="1705408" cy="376625"/>
          </a:xfrm>
          <a:prstGeom prst="wedgeRectCallout">
            <a:avLst>
              <a:gd name="adj1" fmla="val -8557"/>
              <a:gd name="adj2" fmla="val -131628"/>
            </a:avLst>
          </a:prstGeom>
          <a:noFill/>
          <a:ln>
            <a:solidFill>
              <a:srgbClr val="328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bg1">
                    <a:lumMod val="50000"/>
                  </a:schemeClr>
                </a:solidFill>
              </a:rPr>
              <a:t>MNOŽITELJ</a:t>
            </a:r>
            <a:endParaRPr lang="hr-HR" sz="2400" dirty="0">
              <a:solidFill>
                <a:schemeClr val="bg1">
                  <a:lumMod val="50000"/>
                </a:schemeClr>
              </a:solidFill>
            </a:endParaRPr>
          </a:p>
        </p:txBody>
      </p:sp>
      <p:sp>
        <p:nvSpPr>
          <p:cNvPr id="24" name="Pravokutni oblačić 23"/>
          <p:cNvSpPr/>
          <p:nvPr/>
        </p:nvSpPr>
        <p:spPr>
          <a:xfrm>
            <a:off x="3410159" y="6307655"/>
            <a:ext cx="2016224" cy="376625"/>
          </a:xfrm>
          <a:prstGeom prst="wedgeRectCallout">
            <a:avLst>
              <a:gd name="adj1" fmla="val -67614"/>
              <a:gd name="adj2" fmla="val -145975"/>
            </a:avLst>
          </a:prstGeom>
          <a:noFill/>
          <a:ln>
            <a:solidFill>
              <a:srgbClr val="328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bg1">
                    <a:lumMod val="50000"/>
                  </a:schemeClr>
                </a:solidFill>
              </a:rPr>
              <a:t>TOLERANCIJA</a:t>
            </a:r>
            <a:endParaRPr lang="hr-HR" sz="2400" dirty="0">
              <a:solidFill>
                <a:schemeClr val="bg1">
                  <a:lumMod val="50000"/>
                </a:schemeClr>
              </a:solidFill>
            </a:endParaRPr>
          </a:p>
        </p:txBody>
      </p:sp>
      <p:sp>
        <p:nvSpPr>
          <p:cNvPr id="25" name="Strelica udesno 24"/>
          <p:cNvSpPr/>
          <p:nvPr/>
        </p:nvSpPr>
        <p:spPr>
          <a:xfrm>
            <a:off x="4775712" y="5241870"/>
            <a:ext cx="792088" cy="642338"/>
          </a:xfrm>
          <a:prstGeom prst="rightArrow">
            <a:avLst/>
          </a:prstGeom>
          <a:solidFill>
            <a:srgbClr val="328C7D"/>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6" name="Pravokutnik 25"/>
          <p:cNvSpPr/>
          <p:nvPr/>
        </p:nvSpPr>
        <p:spPr>
          <a:xfrm>
            <a:off x="5647033" y="4603674"/>
            <a:ext cx="2811493" cy="1758482"/>
          </a:xfrm>
          <a:prstGeom prst="rect">
            <a:avLst/>
          </a:prstGeom>
          <a:noFill/>
          <a:ln>
            <a:solidFill>
              <a:srgbClr val="328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7" name="TekstniOkvir 26"/>
          <p:cNvSpPr txBox="1"/>
          <p:nvPr/>
        </p:nvSpPr>
        <p:spPr>
          <a:xfrm>
            <a:off x="5779771" y="4605003"/>
            <a:ext cx="576064" cy="534346"/>
          </a:xfrm>
          <a:prstGeom prst="rect">
            <a:avLst/>
          </a:prstGeom>
          <a:noFill/>
        </p:spPr>
        <p:txBody>
          <a:bodyPr wrap="square" rtlCol="0">
            <a:spAutoFit/>
          </a:bodyPr>
          <a:lstStyle/>
          <a:p>
            <a:r>
              <a:rPr lang="hr-HR" sz="2800" b="1" dirty="0">
                <a:solidFill>
                  <a:schemeClr val="bg1">
                    <a:lumMod val="50000"/>
                  </a:schemeClr>
                </a:solidFill>
              </a:rPr>
              <a:t>2</a:t>
            </a:r>
          </a:p>
        </p:txBody>
      </p:sp>
      <p:sp>
        <p:nvSpPr>
          <p:cNvPr id="28" name="TekstniOkvir 27"/>
          <p:cNvSpPr txBox="1"/>
          <p:nvPr/>
        </p:nvSpPr>
        <p:spPr>
          <a:xfrm>
            <a:off x="6095748" y="4603674"/>
            <a:ext cx="576064" cy="534346"/>
          </a:xfrm>
          <a:prstGeom prst="rect">
            <a:avLst/>
          </a:prstGeom>
          <a:noFill/>
        </p:spPr>
        <p:txBody>
          <a:bodyPr wrap="square" rtlCol="0">
            <a:spAutoFit/>
          </a:bodyPr>
          <a:lstStyle/>
          <a:p>
            <a:r>
              <a:rPr lang="hr-HR" sz="2800" b="1" dirty="0">
                <a:solidFill>
                  <a:schemeClr val="bg1">
                    <a:lumMod val="50000"/>
                  </a:schemeClr>
                </a:solidFill>
              </a:rPr>
              <a:t>6</a:t>
            </a:r>
          </a:p>
        </p:txBody>
      </p:sp>
      <p:sp>
        <p:nvSpPr>
          <p:cNvPr id="29" name="TekstniOkvir 28"/>
          <p:cNvSpPr txBox="1"/>
          <p:nvPr/>
        </p:nvSpPr>
        <p:spPr>
          <a:xfrm>
            <a:off x="6460744" y="4625222"/>
            <a:ext cx="1170767" cy="523220"/>
          </a:xfrm>
          <a:prstGeom prst="rect">
            <a:avLst/>
          </a:prstGeom>
          <a:noFill/>
        </p:spPr>
        <p:txBody>
          <a:bodyPr wrap="square" rtlCol="0">
            <a:spAutoFit/>
          </a:bodyPr>
          <a:lstStyle/>
          <a:p>
            <a:r>
              <a:rPr lang="hr-HR" sz="2800" b="1" dirty="0">
                <a:solidFill>
                  <a:schemeClr val="bg1">
                    <a:lumMod val="50000"/>
                  </a:schemeClr>
                </a:solidFill>
              </a:rPr>
              <a:t>ˑ1000</a:t>
            </a:r>
          </a:p>
        </p:txBody>
      </p:sp>
      <p:sp>
        <p:nvSpPr>
          <p:cNvPr id="30" name="TekstniOkvir 29"/>
          <p:cNvSpPr txBox="1"/>
          <p:nvPr/>
        </p:nvSpPr>
        <p:spPr>
          <a:xfrm>
            <a:off x="7467662" y="4619659"/>
            <a:ext cx="1170767" cy="523220"/>
          </a:xfrm>
          <a:prstGeom prst="rect">
            <a:avLst/>
          </a:prstGeom>
          <a:noFill/>
        </p:spPr>
        <p:txBody>
          <a:bodyPr wrap="square" rtlCol="0">
            <a:spAutoFit/>
          </a:bodyPr>
          <a:lstStyle/>
          <a:p>
            <a:r>
              <a:rPr lang="hr-HR" sz="2800" b="1" dirty="0">
                <a:solidFill>
                  <a:schemeClr val="bg1">
                    <a:lumMod val="50000"/>
                  </a:schemeClr>
                </a:solidFill>
              </a:rPr>
              <a:t>0.1%</a:t>
            </a:r>
          </a:p>
        </p:txBody>
      </p:sp>
      <p:sp>
        <p:nvSpPr>
          <p:cNvPr id="31" name="TekstniOkvir 30"/>
          <p:cNvSpPr txBox="1"/>
          <p:nvPr/>
        </p:nvSpPr>
        <p:spPr>
          <a:xfrm>
            <a:off x="5742857" y="5005786"/>
            <a:ext cx="2628750" cy="1384995"/>
          </a:xfrm>
          <a:prstGeom prst="rect">
            <a:avLst/>
          </a:prstGeom>
          <a:noFill/>
        </p:spPr>
        <p:txBody>
          <a:bodyPr wrap="square" rtlCol="0">
            <a:spAutoFit/>
          </a:bodyPr>
          <a:lstStyle/>
          <a:p>
            <a:r>
              <a:rPr lang="hr-HR" sz="2800" b="1" u="sng" dirty="0">
                <a:solidFill>
                  <a:srgbClr val="328C7D"/>
                </a:solidFill>
              </a:rPr>
              <a:t>Rješenje:</a:t>
            </a:r>
          </a:p>
          <a:p>
            <a:r>
              <a:rPr lang="hr-HR" sz="2800" b="1" dirty="0">
                <a:solidFill>
                  <a:srgbClr val="328C7D"/>
                </a:solidFill>
              </a:rPr>
              <a:t>26 000 </a:t>
            </a:r>
            <a:r>
              <a:rPr lang="el-GR" sz="2800" b="1" dirty="0">
                <a:solidFill>
                  <a:srgbClr val="328C7D"/>
                </a:solidFill>
              </a:rPr>
              <a:t>Ω</a:t>
            </a:r>
            <a:r>
              <a:rPr lang="hr-HR" sz="2800" b="1" dirty="0">
                <a:solidFill>
                  <a:srgbClr val="328C7D"/>
                </a:solidFill>
              </a:rPr>
              <a:t> </a:t>
            </a:r>
          </a:p>
          <a:p>
            <a:r>
              <a:rPr lang="hr-HR" sz="2800" b="1" dirty="0">
                <a:solidFill>
                  <a:srgbClr val="328C7D"/>
                </a:solidFill>
              </a:rPr>
              <a:t>Tolerancija 0.1%</a:t>
            </a:r>
          </a:p>
        </p:txBody>
      </p:sp>
      <p:sp>
        <p:nvSpPr>
          <p:cNvPr id="32" name="Pravokutni oblačić 31"/>
          <p:cNvSpPr/>
          <p:nvPr/>
        </p:nvSpPr>
        <p:spPr>
          <a:xfrm>
            <a:off x="446296" y="4418302"/>
            <a:ext cx="1705408" cy="422613"/>
          </a:xfrm>
          <a:prstGeom prst="wedgeRectCallout">
            <a:avLst>
              <a:gd name="adj1" fmla="val 17112"/>
              <a:gd name="adj2" fmla="val 131217"/>
            </a:avLst>
          </a:prstGeom>
          <a:noFill/>
          <a:ln>
            <a:solidFill>
              <a:srgbClr val="328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bg1">
                    <a:lumMod val="50000"/>
                  </a:schemeClr>
                </a:solidFill>
              </a:rPr>
              <a:t>ZNAMENKA</a:t>
            </a:r>
            <a:endParaRPr lang="hr-HR" sz="2400" dirty="0">
              <a:solidFill>
                <a:schemeClr val="bg1">
                  <a:lumMod val="50000"/>
                </a:schemeClr>
              </a:solidFill>
            </a:endParaRPr>
          </a:p>
        </p:txBody>
      </p:sp>
      <p:grpSp>
        <p:nvGrpSpPr>
          <p:cNvPr id="4" name="Grupa 35"/>
          <p:cNvGrpSpPr/>
          <p:nvPr/>
        </p:nvGrpSpPr>
        <p:grpSpPr>
          <a:xfrm>
            <a:off x="1831055" y="3602723"/>
            <a:ext cx="1126330" cy="288032"/>
            <a:chOff x="1505162" y="3284984"/>
            <a:chExt cx="1126330" cy="288032"/>
          </a:xfrm>
        </p:grpSpPr>
        <p:sp>
          <p:nvSpPr>
            <p:cNvPr id="33" name="Pravokutnik 32"/>
            <p:cNvSpPr/>
            <p:nvPr/>
          </p:nvSpPr>
          <p:spPr>
            <a:xfrm>
              <a:off x="1735761" y="3284984"/>
              <a:ext cx="668172"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hr-HR"/>
            </a:p>
          </p:txBody>
        </p:sp>
        <p:sp>
          <p:nvSpPr>
            <p:cNvPr id="34" name="Pravokutnik 33"/>
            <p:cNvSpPr/>
            <p:nvPr/>
          </p:nvSpPr>
          <p:spPr>
            <a:xfrm>
              <a:off x="1505162" y="3406140"/>
              <a:ext cx="216024"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5" name="Pravokutnik 34"/>
            <p:cNvSpPr/>
            <p:nvPr/>
          </p:nvSpPr>
          <p:spPr>
            <a:xfrm>
              <a:off x="2415468" y="3383320"/>
              <a:ext cx="216024"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Tree>
    <p:extLst>
      <p:ext uri="{BB962C8B-B14F-4D97-AF65-F5344CB8AC3E}">
        <p14:creationId xmlns:p14="http://schemas.microsoft.com/office/powerpoint/2010/main" val="2526142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p:bldP spid="28" grpId="0"/>
      <p:bldP spid="29" grpId="0"/>
      <p:bldP spid="30" grpId="0"/>
      <p:bldP spid="31"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Pasivne elektroničke komponente - KONDENZATORI</a:t>
            </a:r>
          </a:p>
        </p:txBody>
      </p:sp>
      <p:sp>
        <p:nvSpPr>
          <p:cNvPr id="3" name="Rezervirano mjesto sadržaja 2"/>
          <p:cNvSpPr>
            <a:spLocks noGrp="1"/>
          </p:cNvSpPr>
          <p:nvPr>
            <p:ph idx="1"/>
          </p:nvPr>
        </p:nvSpPr>
        <p:spPr/>
        <p:txBody>
          <a:bodyPr>
            <a:normAutofit fontScale="92500" lnSpcReduction="20000"/>
          </a:bodyPr>
          <a:lstStyle/>
          <a:p>
            <a:r>
              <a:rPr lang="hr-HR" dirty="0"/>
              <a:t>Simbol: </a:t>
            </a:r>
          </a:p>
          <a:p>
            <a:endParaRPr lang="hr-HR" dirty="0"/>
          </a:p>
          <a:p>
            <a:r>
              <a:rPr lang="hr-HR" dirty="0"/>
              <a:t>Oznaka: </a:t>
            </a:r>
            <a:r>
              <a:rPr lang="hr-HR" b="1" dirty="0"/>
              <a:t>C</a:t>
            </a:r>
            <a:r>
              <a:rPr lang="hr-HR" sz="2000" dirty="0"/>
              <a:t> 	(</a:t>
            </a:r>
            <a:r>
              <a:rPr lang="hr-HR" sz="2000" dirty="0" err="1"/>
              <a:t>eng</a:t>
            </a:r>
            <a:r>
              <a:rPr lang="hr-HR" sz="2000" dirty="0"/>
              <a:t>. </a:t>
            </a:r>
            <a:r>
              <a:rPr lang="hr-HR" sz="2000" dirty="0" err="1"/>
              <a:t>capacitor</a:t>
            </a:r>
            <a:r>
              <a:rPr lang="hr-HR" sz="2000" dirty="0"/>
              <a:t>)</a:t>
            </a:r>
          </a:p>
          <a:p>
            <a:r>
              <a:rPr lang="hr-HR" dirty="0"/>
              <a:t>Mjerna jedinica za kapacitet: </a:t>
            </a:r>
            <a:r>
              <a:rPr lang="hr-HR" b="1" dirty="0"/>
              <a:t>F</a:t>
            </a:r>
            <a:r>
              <a:rPr lang="hr-HR" dirty="0"/>
              <a:t> </a:t>
            </a:r>
          </a:p>
          <a:p>
            <a:pPr>
              <a:buNone/>
            </a:pPr>
            <a:r>
              <a:rPr lang="hr-HR" dirty="0"/>
              <a:t>		</a:t>
            </a:r>
            <a:r>
              <a:rPr lang="hr-HR" sz="2000" dirty="0"/>
              <a:t>(čitaj: farad, po fizičaru M. Faradayu)</a:t>
            </a:r>
          </a:p>
          <a:p>
            <a:r>
              <a:rPr lang="hr-HR" dirty="0"/>
              <a:t>Namjena: </a:t>
            </a:r>
          </a:p>
          <a:p>
            <a:pPr lvl="1"/>
            <a:r>
              <a:rPr lang="hr-HR" dirty="0"/>
              <a:t>skladišti električne naboje</a:t>
            </a:r>
          </a:p>
          <a:p>
            <a:pPr lvl="1"/>
            <a:r>
              <a:rPr lang="hr-HR" dirty="0"/>
              <a:t>veći kapacitet znači da može pohraniti veći broj naboja </a:t>
            </a:r>
          </a:p>
          <a:p>
            <a:pPr lvl="1"/>
            <a:r>
              <a:rPr lang="hr-HR" dirty="0"/>
              <a:t>velik otpor</a:t>
            </a:r>
          </a:p>
          <a:p>
            <a:pPr lvl="1"/>
            <a:r>
              <a:rPr lang="hr-HR" dirty="0"/>
              <a:t>istosmjerni strujni krug - prekid</a:t>
            </a:r>
          </a:p>
        </p:txBody>
      </p:sp>
      <p:pic>
        <p:nvPicPr>
          <p:cNvPr id="11" name="Slika 10"/>
          <p:cNvPicPr>
            <a:picLocks noChangeAspect="1"/>
          </p:cNvPicPr>
          <p:nvPr/>
        </p:nvPicPr>
        <p:blipFill rotWithShape="1">
          <a:blip r:embed="rId3">
            <a:extLst>
              <a:ext uri="{28A0092B-C50C-407E-A947-70E740481C1C}">
                <a14:useLocalDpi xmlns:a14="http://schemas.microsoft.com/office/drawing/2010/main" val="0"/>
              </a:ext>
            </a:extLst>
          </a:blip>
          <a:srcRect r="12500"/>
          <a:stretch/>
        </p:blipFill>
        <p:spPr>
          <a:xfrm>
            <a:off x="5550145" y="1714488"/>
            <a:ext cx="3593855" cy="2714644"/>
          </a:xfrm>
          <a:prstGeom prst="rect">
            <a:avLst/>
          </a:prstGeom>
          <a:ln>
            <a:noFill/>
          </a:ln>
          <a:effectLst>
            <a:softEdge rad="112500"/>
          </a:effectLst>
        </p:spPr>
      </p:pic>
      <p:grpSp>
        <p:nvGrpSpPr>
          <p:cNvPr id="13" name="Grupa 5"/>
          <p:cNvGrpSpPr/>
          <p:nvPr/>
        </p:nvGrpSpPr>
        <p:grpSpPr>
          <a:xfrm>
            <a:off x="2285984" y="1571612"/>
            <a:ext cx="1257572" cy="576065"/>
            <a:chOff x="1907704" y="5949280"/>
            <a:chExt cx="1257572" cy="576065"/>
          </a:xfrm>
        </p:grpSpPr>
        <p:sp>
          <p:nvSpPr>
            <p:cNvPr id="14" name="Pravokutnik 13"/>
            <p:cNvSpPr/>
            <p:nvPr/>
          </p:nvSpPr>
          <p:spPr>
            <a:xfrm>
              <a:off x="1907704" y="6237312"/>
              <a:ext cx="46548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a:off x="2699792" y="6237312"/>
              <a:ext cx="46548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avokutnik 15"/>
            <p:cNvSpPr/>
            <p:nvPr/>
          </p:nvSpPr>
          <p:spPr>
            <a:xfrm>
              <a:off x="2373188" y="5949281"/>
              <a:ext cx="110580" cy="5760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Pravokutnik 16"/>
            <p:cNvSpPr/>
            <p:nvPr/>
          </p:nvSpPr>
          <p:spPr>
            <a:xfrm>
              <a:off x="2589212" y="5949280"/>
              <a:ext cx="110580" cy="5760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19" name="Pravokutnik 18"/>
          <p:cNvSpPr/>
          <p:nvPr/>
        </p:nvSpPr>
        <p:spPr>
          <a:xfrm>
            <a:off x="4071934" y="1859644"/>
            <a:ext cx="46548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 name="Pravokutnik 19"/>
          <p:cNvSpPr/>
          <p:nvPr/>
        </p:nvSpPr>
        <p:spPr>
          <a:xfrm>
            <a:off x="4864022" y="1859644"/>
            <a:ext cx="46548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Pravokutnik 20"/>
          <p:cNvSpPr/>
          <p:nvPr/>
        </p:nvSpPr>
        <p:spPr>
          <a:xfrm>
            <a:off x="4537418" y="1571613"/>
            <a:ext cx="110580" cy="5760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Pravokutnik 21"/>
          <p:cNvSpPr/>
          <p:nvPr/>
        </p:nvSpPr>
        <p:spPr>
          <a:xfrm>
            <a:off x="4786314" y="1428736"/>
            <a:ext cx="77708" cy="8572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4" name="Pravokutnik 23"/>
          <p:cNvSpPr/>
          <p:nvPr/>
        </p:nvSpPr>
        <p:spPr>
          <a:xfrm rot="5400000" flipH="1">
            <a:off x="4645718" y="1283580"/>
            <a:ext cx="71438" cy="361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5" name="Pravokutnik 24"/>
          <p:cNvSpPr/>
          <p:nvPr/>
        </p:nvSpPr>
        <p:spPr>
          <a:xfrm rot="5400000" flipH="1">
            <a:off x="4645718" y="2069398"/>
            <a:ext cx="71438" cy="361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9" name="Plus 28"/>
          <p:cNvSpPr/>
          <p:nvPr/>
        </p:nvSpPr>
        <p:spPr>
          <a:xfrm>
            <a:off x="4214810" y="1571612"/>
            <a:ext cx="214314" cy="214314"/>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Elektronika – općenito</a:t>
            </a:r>
          </a:p>
        </p:txBody>
      </p:sp>
      <p:sp>
        <p:nvSpPr>
          <p:cNvPr id="3" name="Rezervirano mjesto sadržaja 2"/>
          <p:cNvSpPr>
            <a:spLocks noGrp="1"/>
          </p:cNvSpPr>
          <p:nvPr>
            <p:ph idx="1"/>
          </p:nvPr>
        </p:nvSpPr>
        <p:spPr/>
        <p:txBody>
          <a:bodyPr>
            <a:normAutofit lnSpcReduction="10000"/>
          </a:bodyPr>
          <a:lstStyle/>
          <a:p>
            <a:r>
              <a:rPr lang="hr-HR" dirty="0"/>
              <a:t>Područje elektrotehnike i računalstva koje se bavi proučavanjem protoka nosioca naboja kroz elektroničke komponente (vodiče i poluvodiče), međusobnim odnosima provedenih naboja, efektima prolaska naboja i zakonitostima prolaska naboja</a:t>
            </a:r>
          </a:p>
          <a:p>
            <a:r>
              <a:rPr lang="hr-HR" dirty="0"/>
              <a:t>Elektronika trenutno doživljava najveću ekspanziju uspoređujući sa svim vrstama tehnike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content.solarbotics.com/products/photos/07d3aa3d998e5135ea5d2f1c4608232e/lrg/cp3300uf.jpg"/>
          <p:cNvPicPr>
            <a:picLocks noChangeAspect="1" noChangeArrowheads="1"/>
          </p:cNvPicPr>
          <p:nvPr/>
        </p:nvPicPr>
        <p:blipFill>
          <a:blip r:embed="rId3"/>
          <a:srcRect/>
          <a:stretch>
            <a:fillRect/>
          </a:stretch>
        </p:blipFill>
        <p:spPr bwMode="auto">
          <a:xfrm>
            <a:off x="3286116" y="2071678"/>
            <a:ext cx="5429288" cy="4071966"/>
          </a:xfrm>
          <a:prstGeom prst="rect">
            <a:avLst/>
          </a:prstGeom>
          <a:noFill/>
        </p:spPr>
      </p:pic>
      <p:sp>
        <p:nvSpPr>
          <p:cNvPr id="2" name="Naslov 1"/>
          <p:cNvSpPr>
            <a:spLocks noGrp="1"/>
          </p:cNvSpPr>
          <p:nvPr>
            <p:ph type="title"/>
          </p:nvPr>
        </p:nvSpPr>
        <p:spPr/>
        <p:txBody>
          <a:bodyPr>
            <a:normAutofit fontScale="90000"/>
          </a:bodyPr>
          <a:lstStyle/>
          <a:p>
            <a:r>
              <a:rPr lang="hr-HR" dirty="0"/>
              <a:t>Pasivne elektroničke komponente - KONDENZATORI</a:t>
            </a:r>
          </a:p>
        </p:txBody>
      </p:sp>
      <p:sp>
        <p:nvSpPr>
          <p:cNvPr id="3" name="Rezervirano mjesto sadržaja 2"/>
          <p:cNvSpPr>
            <a:spLocks noGrp="1"/>
          </p:cNvSpPr>
          <p:nvPr>
            <p:ph idx="1"/>
          </p:nvPr>
        </p:nvSpPr>
        <p:spPr/>
        <p:txBody>
          <a:bodyPr>
            <a:normAutofit/>
          </a:bodyPr>
          <a:lstStyle/>
          <a:p>
            <a:r>
              <a:rPr lang="hr-HR" dirty="0"/>
              <a:t>Oznake na kondenzatorima (</a:t>
            </a:r>
            <a:r>
              <a:rPr lang="hr-HR" dirty="0" err="1"/>
              <a:t>elekrolitski</a:t>
            </a:r>
            <a:r>
              <a:rPr lang="hr-HR" dirty="0"/>
              <a:t>):</a:t>
            </a:r>
          </a:p>
          <a:p>
            <a:endParaRPr lang="hr-HR" dirty="0"/>
          </a:p>
          <a:p>
            <a:pPr lvl="1"/>
            <a:r>
              <a:rPr lang="hr-HR" dirty="0"/>
              <a:t>kapacitet (3300µF)</a:t>
            </a:r>
          </a:p>
          <a:p>
            <a:pPr lvl="1"/>
            <a:endParaRPr lang="hr-HR" dirty="0"/>
          </a:p>
          <a:p>
            <a:pPr lvl="1"/>
            <a:r>
              <a:rPr lang="hr-HR" dirty="0"/>
              <a:t>napon (6,3V)</a:t>
            </a:r>
          </a:p>
          <a:p>
            <a:pPr lvl="1"/>
            <a:endParaRPr lang="hr-HR" dirty="0"/>
          </a:p>
          <a:p>
            <a:pPr lvl="1"/>
            <a:r>
              <a:rPr lang="hr-HR" dirty="0"/>
              <a:t>polaritet (- pol </a:t>
            </a:r>
          </a:p>
          <a:p>
            <a:pPr lvl="1">
              <a:buNone/>
            </a:pPr>
            <a:r>
              <a:rPr lang="hr-HR" dirty="0"/>
              <a:t>	uvijek označen)</a:t>
            </a:r>
          </a:p>
          <a:p>
            <a:pPr>
              <a:buNone/>
            </a:pPr>
            <a:endParaRPr lang="hr-HR" dirty="0"/>
          </a:p>
          <a:p>
            <a:pPr>
              <a:buNone/>
            </a:pPr>
            <a:endParaRPr lang="hr-HR" dirty="0"/>
          </a:p>
        </p:txBody>
      </p:sp>
      <p:cxnSp>
        <p:nvCxnSpPr>
          <p:cNvPr id="12" name="Ravni poveznik sa strelicom 11"/>
          <p:cNvCxnSpPr/>
          <p:nvPr/>
        </p:nvCxnSpPr>
        <p:spPr>
          <a:xfrm>
            <a:off x="4071934" y="3071810"/>
            <a:ext cx="1285884" cy="1143008"/>
          </a:xfrm>
          <a:prstGeom prst="straightConnector1">
            <a:avLst/>
          </a:prstGeom>
          <a:ln w="76200">
            <a:solidFill>
              <a:srgbClr val="FF0000"/>
            </a:solidFill>
            <a:tailEnd type="arrow"/>
          </a:ln>
        </p:spPr>
        <p:style>
          <a:lnRef idx="1">
            <a:schemeClr val="accent6"/>
          </a:lnRef>
          <a:fillRef idx="0">
            <a:schemeClr val="accent6"/>
          </a:fillRef>
          <a:effectRef idx="0">
            <a:schemeClr val="accent6"/>
          </a:effectRef>
          <a:fontRef idx="minor">
            <a:schemeClr val="tx1"/>
          </a:fontRef>
        </p:style>
      </p:cxnSp>
      <p:cxnSp>
        <p:nvCxnSpPr>
          <p:cNvPr id="19" name="Ravni poveznik sa strelicom 18"/>
          <p:cNvCxnSpPr/>
          <p:nvPr/>
        </p:nvCxnSpPr>
        <p:spPr>
          <a:xfrm>
            <a:off x="3143240" y="4214818"/>
            <a:ext cx="2214578" cy="714380"/>
          </a:xfrm>
          <a:prstGeom prst="straightConnector1">
            <a:avLst/>
          </a:prstGeom>
          <a:ln w="76200">
            <a:solidFill>
              <a:srgbClr val="FF0000"/>
            </a:solidFill>
            <a:tailEnd type="arrow"/>
          </a:ln>
        </p:spPr>
        <p:style>
          <a:lnRef idx="1">
            <a:schemeClr val="accent6"/>
          </a:lnRef>
          <a:fillRef idx="0">
            <a:schemeClr val="accent6"/>
          </a:fillRef>
          <a:effectRef idx="0">
            <a:schemeClr val="accent6"/>
          </a:effectRef>
          <a:fontRef idx="minor">
            <a:schemeClr val="tx1"/>
          </a:fontRef>
        </p:style>
      </p:cxnSp>
      <p:cxnSp>
        <p:nvCxnSpPr>
          <p:cNvPr id="21" name="Ravni poveznik sa strelicom 20"/>
          <p:cNvCxnSpPr/>
          <p:nvPr/>
        </p:nvCxnSpPr>
        <p:spPr>
          <a:xfrm>
            <a:off x="3500430" y="5214950"/>
            <a:ext cx="1357322" cy="357190"/>
          </a:xfrm>
          <a:prstGeom prst="straightConnector1">
            <a:avLst/>
          </a:prstGeom>
          <a:ln w="76200">
            <a:solidFill>
              <a:srgbClr val="FF0000"/>
            </a:solidFill>
            <a:tailEnd type="arrow"/>
          </a:ln>
        </p:spPr>
        <p:style>
          <a:lnRef idx="1">
            <a:schemeClr val="accent6"/>
          </a:lnRef>
          <a:fillRef idx="0">
            <a:schemeClr val="accent6"/>
          </a:fillRef>
          <a:effectRef idx="0">
            <a:schemeClr val="accent6"/>
          </a:effectRef>
          <a:fontRef idx="minor">
            <a:schemeClr val="tx1"/>
          </a:fontRef>
        </p:style>
      </p:cxnSp>
      <p:pic>
        <p:nvPicPr>
          <p:cNvPr id="23" name="Picture 2" descr="http://www.neonixie.com/store/images/CER-10000uf-16v-01.jpg"/>
          <p:cNvPicPr>
            <a:picLocks noChangeAspect="1" noChangeArrowheads="1"/>
          </p:cNvPicPr>
          <p:nvPr/>
        </p:nvPicPr>
        <p:blipFill>
          <a:blip r:embed="rId4"/>
          <a:srcRect/>
          <a:stretch>
            <a:fillRect/>
          </a:stretch>
        </p:blipFill>
        <p:spPr bwMode="auto">
          <a:xfrm>
            <a:off x="9429784" y="571480"/>
            <a:ext cx="3448050" cy="2867025"/>
          </a:xfrm>
          <a:prstGeom prst="rect">
            <a:avLst/>
          </a:prstGeom>
          <a:noFill/>
        </p:spPr>
      </p:pic>
      <p:pic>
        <p:nvPicPr>
          <p:cNvPr id="25604" name="Picture 4" descr="http://www.techlineinfo.com/wp-content/uploads/2009/09/Aluminum_Electrolytic_Capacitor-300x300.jpg"/>
          <p:cNvPicPr>
            <a:picLocks noChangeAspect="1" noChangeArrowheads="1"/>
          </p:cNvPicPr>
          <p:nvPr/>
        </p:nvPicPr>
        <p:blipFill>
          <a:blip r:embed="rId5"/>
          <a:srcRect t="20000"/>
          <a:stretch>
            <a:fillRect/>
          </a:stretch>
        </p:blipFill>
        <p:spPr bwMode="auto">
          <a:xfrm>
            <a:off x="6286500" y="4857760"/>
            <a:ext cx="2857500" cy="228599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Vježba– punjenje i pražnjenje kondenzatora</a:t>
            </a:r>
          </a:p>
        </p:txBody>
      </p:sp>
      <p:sp>
        <p:nvSpPr>
          <p:cNvPr id="3" name="Rezervirano mjesto sadržaja 2"/>
          <p:cNvSpPr>
            <a:spLocks noGrp="1"/>
          </p:cNvSpPr>
          <p:nvPr>
            <p:ph idx="1"/>
          </p:nvPr>
        </p:nvSpPr>
        <p:spPr/>
        <p:txBody>
          <a:bodyPr>
            <a:normAutofit lnSpcReduction="10000"/>
          </a:bodyPr>
          <a:lstStyle/>
          <a:p>
            <a:r>
              <a:rPr lang="hr-HR" dirty="0"/>
              <a:t>Elektrolitski kondenzator spoji na bateriju pazeći na polaritet. Pozitivan pol kondenzatora spoji na pozitivan pol baterije, negativan pol kondenzatora na negativan pol baterije. Tako spojeno zadrži do 10s. Kondenzator je napunjen. Umjesto baterije spoji LED diodu na kondenzator i to tako da dužu nožicu LED diode (anoda +) spojiš sa pozitivnim polom kondenzatora, kraću nožicu (katodu -) spoji sa negativnim polom baterije.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Vježba – kako radi kondenzator</a:t>
            </a:r>
          </a:p>
        </p:txBody>
      </p:sp>
      <p:pic>
        <p:nvPicPr>
          <p:cNvPr id="4" name="Rezervirano mjesto sadržaja 3" descr="punjenj kond_bb.png"/>
          <p:cNvPicPr>
            <a:picLocks noGrp="1" noChangeAspect="1"/>
          </p:cNvPicPr>
          <p:nvPr>
            <p:ph idx="1"/>
          </p:nvPr>
        </p:nvPicPr>
        <p:blipFill>
          <a:blip r:embed="rId3"/>
          <a:stretch>
            <a:fillRect/>
          </a:stretch>
        </p:blipFill>
        <p:spPr>
          <a:xfrm>
            <a:off x="285720" y="1357298"/>
            <a:ext cx="5143536" cy="4174670"/>
          </a:xfrm>
        </p:spPr>
      </p:pic>
      <p:pic>
        <p:nvPicPr>
          <p:cNvPr id="5" name="Slika 4" descr="praznjene kond_bb.png"/>
          <p:cNvPicPr>
            <a:picLocks noChangeAspect="1"/>
          </p:cNvPicPr>
          <p:nvPr/>
        </p:nvPicPr>
        <p:blipFill>
          <a:blip r:embed="rId4"/>
          <a:stretch>
            <a:fillRect/>
          </a:stretch>
        </p:blipFill>
        <p:spPr>
          <a:xfrm>
            <a:off x="3805449" y="3214686"/>
            <a:ext cx="5338551" cy="38576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s://upload.wikimedia.org/wikipedia/commons/f/fd/Silver_mica_capacitors.jpg"/>
          <p:cNvPicPr>
            <a:picLocks noChangeAspect="1" noChangeArrowheads="1"/>
          </p:cNvPicPr>
          <p:nvPr/>
        </p:nvPicPr>
        <p:blipFill>
          <a:blip r:embed="rId3" cstate="print">
            <a:lum bright="20000" contrast="20000"/>
          </a:blip>
          <a:srcRect/>
          <a:stretch>
            <a:fillRect/>
          </a:stretch>
        </p:blipFill>
        <p:spPr bwMode="auto">
          <a:xfrm>
            <a:off x="3661589" y="2571744"/>
            <a:ext cx="5482411" cy="3643338"/>
          </a:xfrm>
          <a:prstGeom prst="rect">
            <a:avLst/>
          </a:prstGeom>
          <a:noFill/>
        </p:spPr>
      </p:pic>
      <p:sp>
        <p:nvSpPr>
          <p:cNvPr id="2" name="Naslov 1"/>
          <p:cNvSpPr>
            <a:spLocks noGrp="1"/>
          </p:cNvSpPr>
          <p:nvPr>
            <p:ph type="title"/>
          </p:nvPr>
        </p:nvSpPr>
        <p:spPr/>
        <p:txBody>
          <a:bodyPr>
            <a:normAutofit fontScale="90000"/>
          </a:bodyPr>
          <a:lstStyle/>
          <a:p>
            <a:r>
              <a:rPr lang="hr-HR" dirty="0"/>
              <a:t>Pasivne elektroničke komponente - KONDENZATORI</a:t>
            </a:r>
          </a:p>
        </p:txBody>
      </p:sp>
      <p:sp>
        <p:nvSpPr>
          <p:cNvPr id="3" name="Rezervirano mjesto sadržaja 2"/>
          <p:cNvSpPr>
            <a:spLocks noGrp="1"/>
          </p:cNvSpPr>
          <p:nvPr>
            <p:ph idx="1"/>
          </p:nvPr>
        </p:nvSpPr>
        <p:spPr/>
        <p:txBody>
          <a:bodyPr>
            <a:normAutofit/>
          </a:bodyPr>
          <a:lstStyle/>
          <a:p>
            <a:r>
              <a:rPr lang="hr-HR" dirty="0"/>
              <a:t>Oznake na kondenzatorima (bipolarni):</a:t>
            </a:r>
          </a:p>
          <a:p>
            <a:endParaRPr lang="hr-HR" dirty="0"/>
          </a:p>
          <a:p>
            <a:pPr lvl="1"/>
            <a:r>
              <a:rPr lang="hr-HR" dirty="0"/>
              <a:t>kapacitet (1000µF)</a:t>
            </a:r>
          </a:p>
          <a:p>
            <a:pPr lvl="1"/>
            <a:endParaRPr lang="hr-HR" dirty="0"/>
          </a:p>
          <a:p>
            <a:pPr lvl="1"/>
            <a:r>
              <a:rPr lang="hr-HR" dirty="0"/>
              <a:t>napon (500V)</a:t>
            </a:r>
          </a:p>
          <a:p>
            <a:pPr lvl="1"/>
            <a:endParaRPr lang="hr-HR" dirty="0"/>
          </a:p>
          <a:p>
            <a:pPr lvl="1"/>
            <a:r>
              <a:rPr lang="hr-HR" dirty="0"/>
              <a:t>polaritet </a:t>
            </a:r>
          </a:p>
          <a:p>
            <a:pPr lvl="2">
              <a:buNone/>
            </a:pPr>
            <a:r>
              <a:rPr lang="hr-HR" dirty="0"/>
              <a:t>(svejedno)</a:t>
            </a:r>
          </a:p>
          <a:p>
            <a:pPr>
              <a:buNone/>
            </a:pPr>
            <a:endParaRPr lang="hr-HR" dirty="0"/>
          </a:p>
          <a:p>
            <a:pPr>
              <a:buNone/>
            </a:pPr>
            <a:endParaRPr lang="hr-HR" dirty="0"/>
          </a:p>
        </p:txBody>
      </p:sp>
      <p:cxnSp>
        <p:nvCxnSpPr>
          <p:cNvPr id="12" name="Ravni poveznik sa strelicom 11"/>
          <p:cNvCxnSpPr/>
          <p:nvPr/>
        </p:nvCxnSpPr>
        <p:spPr>
          <a:xfrm>
            <a:off x="4071934" y="3071810"/>
            <a:ext cx="1571636" cy="71438"/>
          </a:xfrm>
          <a:prstGeom prst="straightConnector1">
            <a:avLst/>
          </a:prstGeom>
          <a:ln w="76200">
            <a:solidFill>
              <a:srgbClr val="FF0000"/>
            </a:solidFill>
            <a:tailEnd type="arrow"/>
          </a:ln>
        </p:spPr>
        <p:style>
          <a:lnRef idx="1">
            <a:schemeClr val="accent6"/>
          </a:lnRef>
          <a:fillRef idx="0">
            <a:schemeClr val="accent6"/>
          </a:fillRef>
          <a:effectRef idx="0">
            <a:schemeClr val="accent6"/>
          </a:effectRef>
          <a:fontRef idx="minor">
            <a:schemeClr val="tx1"/>
          </a:fontRef>
        </p:style>
      </p:cxnSp>
      <p:cxnSp>
        <p:nvCxnSpPr>
          <p:cNvPr id="19" name="Ravni poveznik sa strelicom 18"/>
          <p:cNvCxnSpPr/>
          <p:nvPr/>
        </p:nvCxnSpPr>
        <p:spPr>
          <a:xfrm flipV="1">
            <a:off x="3286116" y="3429000"/>
            <a:ext cx="2500330" cy="642942"/>
          </a:xfrm>
          <a:prstGeom prst="straightConnector1">
            <a:avLst/>
          </a:prstGeom>
          <a:ln w="76200">
            <a:solidFill>
              <a:srgbClr val="FF0000"/>
            </a:solidFill>
            <a:tailEnd type="arrow"/>
          </a:ln>
        </p:spPr>
        <p:style>
          <a:lnRef idx="1">
            <a:schemeClr val="accent6"/>
          </a:lnRef>
          <a:fillRef idx="0">
            <a:schemeClr val="accent6"/>
          </a:fillRef>
          <a:effectRef idx="0">
            <a:schemeClr val="accent6"/>
          </a:effectRef>
          <a:fontRef idx="minor">
            <a:schemeClr val="tx1"/>
          </a:fontRef>
        </p:style>
      </p:cxnSp>
      <p:pic>
        <p:nvPicPr>
          <p:cNvPr id="14" name="Slika 13"/>
          <p:cNvPicPr>
            <a:picLocks noChangeAspect="1"/>
          </p:cNvPicPr>
          <p:nvPr/>
        </p:nvPicPr>
        <p:blipFill>
          <a:blip r:embed="rId4"/>
          <a:stretch>
            <a:fillRect/>
          </a:stretch>
        </p:blipFill>
        <p:spPr>
          <a:xfrm>
            <a:off x="10045858" y="2143116"/>
            <a:ext cx="2403725" cy="3357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Naslov 1"/>
          <p:cNvSpPr txBox="1">
            <a:spLocks/>
          </p:cNvSpPr>
          <p:nvPr/>
        </p:nvSpPr>
        <p:spPr>
          <a:xfrm>
            <a:off x="2140446" y="971814"/>
            <a:ext cx="6048672" cy="952762"/>
          </a:xfrm>
          <a:prstGeom prst="rect">
            <a:avLst/>
          </a:prstGeom>
          <a:solidFill>
            <a:srgbClr val="328C7D"/>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r-HR" b="1" i="1" dirty="0">
                <a:solidFill>
                  <a:srgbClr val="816D60"/>
                </a:solidFill>
                <a:effectLst>
                  <a:outerShdw blurRad="38100" dist="38100" dir="2700000" algn="tl">
                    <a:srgbClr val="000000">
                      <a:alpha val="43137"/>
                    </a:srgbClr>
                  </a:outerShdw>
                </a:effectLst>
              </a:rPr>
              <a:t> </a:t>
            </a:r>
            <a:r>
              <a:rPr lang="hr-HR" sz="4800" b="1" i="1" dirty="0">
                <a:solidFill>
                  <a:schemeClr val="bg1"/>
                </a:solidFill>
                <a:effectLst>
                  <a:outerShdw blurRad="38100" dist="38100" dir="2700000" algn="tl">
                    <a:srgbClr val="000000">
                      <a:alpha val="43137"/>
                    </a:srgbClr>
                  </a:outerShdw>
                </a:effectLst>
              </a:rPr>
              <a:t>Kondenzatori</a:t>
            </a:r>
            <a:endParaRPr lang="hr-HR" sz="4800" dirty="0">
              <a:solidFill>
                <a:schemeClr val="bg1"/>
              </a:solidFill>
              <a:effectLst>
                <a:outerShdw blurRad="38100" dist="38100" dir="2700000" algn="tl">
                  <a:srgbClr val="000000">
                    <a:alpha val="43137"/>
                  </a:srgbClr>
                </a:outerShdw>
              </a:effectLst>
            </a:endParaRPr>
          </a:p>
        </p:txBody>
      </p:sp>
      <p:pic>
        <p:nvPicPr>
          <p:cNvPr id="2" name="Slika 1"/>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3995936" y="2252360"/>
            <a:ext cx="5040560" cy="3807423"/>
          </a:xfrm>
          <a:prstGeom prst="rect">
            <a:avLst/>
          </a:prstGeom>
          <a:ln>
            <a:noFill/>
          </a:ln>
          <a:effectLst>
            <a:softEdge rad="112500"/>
          </a:effectLst>
        </p:spPr>
      </p:pic>
      <p:sp>
        <p:nvSpPr>
          <p:cNvPr id="7" name="Rezervirano mjesto sadržaja 2"/>
          <p:cNvSpPr txBox="1">
            <a:spLocks/>
          </p:cNvSpPr>
          <p:nvPr/>
        </p:nvSpPr>
        <p:spPr>
          <a:xfrm>
            <a:off x="417898" y="2484679"/>
            <a:ext cx="4563788" cy="3352521"/>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hr-HR" b="1" dirty="0">
                <a:solidFill>
                  <a:srgbClr val="328C7D"/>
                </a:solidFill>
                <a:effectLst>
                  <a:outerShdw blurRad="38100" dist="38100" dir="2700000" algn="tl">
                    <a:srgbClr val="000000">
                      <a:alpha val="43137"/>
                    </a:srgbClr>
                  </a:outerShdw>
                </a:effectLst>
              </a:rPr>
              <a:t>Kondenzator </a:t>
            </a:r>
            <a:r>
              <a:rPr lang="hr-HR" dirty="0">
                <a:solidFill>
                  <a:schemeClr val="bg1">
                    <a:lumMod val="50000"/>
                  </a:schemeClr>
                </a:solidFill>
              </a:rPr>
              <a:t>je pasivni elektronički element koji ima sposobnost pohranjivanja električnih naboja.</a:t>
            </a:r>
          </a:p>
          <a:p>
            <a:pPr algn="l">
              <a:lnSpc>
                <a:spcPts val="3400"/>
              </a:lnSpc>
            </a:pPr>
            <a:r>
              <a:rPr lang="hr-HR" i="1" dirty="0">
                <a:solidFill>
                  <a:schemeClr val="bg1">
                    <a:lumMod val="50000"/>
                  </a:schemeClr>
                </a:solidFill>
              </a:rPr>
              <a:t>Oznaka: </a:t>
            </a:r>
            <a:r>
              <a:rPr lang="hr-HR" b="1" i="1" dirty="0">
                <a:solidFill>
                  <a:srgbClr val="328C7D"/>
                </a:solidFill>
                <a:effectLst>
                  <a:outerShdw blurRad="38100" dist="38100" dir="2700000" algn="tl">
                    <a:srgbClr val="000000">
                      <a:alpha val="43137"/>
                    </a:srgbClr>
                  </a:outerShdw>
                </a:effectLst>
              </a:rPr>
              <a:t>C</a:t>
            </a:r>
          </a:p>
          <a:p>
            <a:pPr algn="l">
              <a:lnSpc>
                <a:spcPts val="3400"/>
              </a:lnSpc>
            </a:pPr>
            <a:r>
              <a:rPr lang="hr-HR" i="1" dirty="0">
                <a:solidFill>
                  <a:schemeClr val="bg1">
                    <a:lumMod val="50000"/>
                  </a:schemeClr>
                </a:solidFill>
              </a:rPr>
              <a:t>Mjerna jedinica: </a:t>
            </a:r>
            <a:r>
              <a:rPr lang="hr-HR" b="1" dirty="0">
                <a:solidFill>
                  <a:srgbClr val="328C7D"/>
                </a:solidFill>
                <a:effectLst>
                  <a:outerShdw blurRad="38100" dist="38100" dir="2700000" algn="tl">
                    <a:srgbClr val="000000">
                      <a:alpha val="43137"/>
                    </a:srgbClr>
                  </a:outerShdw>
                </a:effectLst>
              </a:rPr>
              <a:t>F (farad)</a:t>
            </a:r>
          </a:p>
          <a:p>
            <a:pPr algn="l">
              <a:lnSpc>
                <a:spcPts val="3400"/>
              </a:lnSpc>
            </a:pPr>
            <a:r>
              <a:rPr lang="hr-HR" i="1" dirty="0">
                <a:solidFill>
                  <a:schemeClr val="bg1">
                    <a:lumMod val="50000"/>
                  </a:schemeClr>
                </a:solidFill>
              </a:rPr>
              <a:t>Simbol: </a:t>
            </a:r>
          </a:p>
        </p:txBody>
      </p:sp>
      <p:pic>
        <p:nvPicPr>
          <p:cNvPr id="11" name="Slika 10"/>
          <p:cNvPicPr>
            <a:picLocks noChangeAspect="1"/>
          </p:cNvPicPr>
          <p:nvPr/>
        </p:nvPicPr>
        <p:blipFill>
          <a:blip r:embed="rId3"/>
          <a:stretch>
            <a:fillRect/>
          </a:stretch>
        </p:blipFill>
        <p:spPr>
          <a:xfrm>
            <a:off x="1210777" y="476672"/>
            <a:ext cx="1162411" cy="1623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 name="Grupa 5"/>
          <p:cNvGrpSpPr/>
          <p:nvPr/>
        </p:nvGrpSpPr>
        <p:grpSpPr>
          <a:xfrm>
            <a:off x="1907704" y="5513164"/>
            <a:ext cx="1257572" cy="576065"/>
            <a:chOff x="1907704" y="5949280"/>
            <a:chExt cx="1257572" cy="576065"/>
          </a:xfrm>
        </p:grpSpPr>
        <p:sp>
          <p:nvSpPr>
            <p:cNvPr id="3" name="Pravokutnik 2"/>
            <p:cNvSpPr/>
            <p:nvPr/>
          </p:nvSpPr>
          <p:spPr>
            <a:xfrm>
              <a:off x="1907704" y="6237312"/>
              <a:ext cx="46548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Pravokutnik 11"/>
            <p:cNvSpPr/>
            <p:nvPr/>
          </p:nvSpPr>
          <p:spPr>
            <a:xfrm>
              <a:off x="2699792" y="6237312"/>
              <a:ext cx="46548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Pravokutnik 4"/>
            <p:cNvSpPr/>
            <p:nvPr/>
          </p:nvSpPr>
          <p:spPr>
            <a:xfrm>
              <a:off x="2373188" y="5949281"/>
              <a:ext cx="110580" cy="5760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Pravokutnik 13"/>
            <p:cNvSpPr/>
            <p:nvPr/>
          </p:nvSpPr>
          <p:spPr>
            <a:xfrm>
              <a:off x="2589212" y="5949280"/>
              <a:ext cx="110580" cy="5760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Tree>
    <p:extLst>
      <p:ext uri="{BB962C8B-B14F-4D97-AF65-F5344CB8AC3E}">
        <p14:creationId xmlns:p14="http://schemas.microsoft.com/office/powerpoint/2010/main" val="41336744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p:cNvPicPr>
            <a:picLocks noChangeAspect="1"/>
          </p:cNvPicPr>
          <p:nvPr/>
        </p:nvPicPr>
        <p:blipFill>
          <a:blip r:embed="rId3"/>
          <a:stretch>
            <a:fillRect/>
          </a:stretch>
        </p:blipFill>
        <p:spPr>
          <a:xfrm>
            <a:off x="2214546" y="1571612"/>
            <a:ext cx="1914525" cy="723900"/>
          </a:xfrm>
          <a:prstGeom prst="rect">
            <a:avLst/>
          </a:prstGeom>
        </p:spPr>
      </p:pic>
      <p:pic>
        <p:nvPicPr>
          <p:cNvPr id="20" name="Slika 19"/>
          <p:cNvPicPr>
            <a:picLocks noChangeAspect="1"/>
          </p:cNvPicPr>
          <p:nvPr/>
        </p:nvPicPr>
        <p:blipFill rotWithShape="1">
          <a:blip r:embed="rId4">
            <a:extLst>
              <a:ext uri="{28A0092B-C50C-407E-A947-70E740481C1C}">
                <a14:useLocalDpi xmlns:a14="http://schemas.microsoft.com/office/drawing/2010/main" val="0"/>
              </a:ext>
            </a:extLst>
          </a:blip>
          <a:srcRect l="8697" r="5770"/>
          <a:stretch/>
        </p:blipFill>
        <p:spPr>
          <a:xfrm>
            <a:off x="4895527" y="1714488"/>
            <a:ext cx="4248473" cy="3282955"/>
          </a:xfrm>
          <a:prstGeom prst="rect">
            <a:avLst/>
          </a:prstGeom>
          <a:ln>
            <a:noFill/>
          </a:ln>
          <a:effectLst>
            <a:softEdge rad="112500"/>
          </a:effectLst>
        </p:spPr>
      </p:pic>
      <p:sp>
        <p:nvSpPr>
          <p:cNvPr id="2" name="Naslov 1"/>
          <p:cNvSpPr>
            <a:spLocks noGrp="1"/>
          </p:cNvSpPr>
          <p:nvPr>
            <p:ph type="title"/>
          </p:nvPr>
        </p:nvSpPr>
        <p:spPr/>
        <p:txBody>
          <a:bodyPr>
            <a:normAutofit fontScale="90000"/>
          </a:bodyPr>
          <a:lstStyle/>
          <a:p>
            <a:r>
              <a:rPr lang="hr-HR" dirty="0"/>
              <a:t>Pasivne elektroničke komponente - ZAVOJNICE</a:t>
            </a:r>
          </a:p>
        </p:txBody>
      </p:sp>
      <p:sp>
        <p:nvSpPr>
          <p:cNvPr id="3" name="Rezervirano mjesto sadržaja 2"/>
          <p:cNvSpPr>
            <a:spLocks noGrp="1"/>
          </p:cNvSpPr>
          <p:nvPr>
            <p:ph idx="1"/>
          </p:nvPr>
        </p:nvSpPr>
        <p:spPr/>
        <p:txBody>
          <a:bodyPr>
            <a:normAutofit fontScale="92500" lnSpcReduction="20000"/>
          </a:bodyPr>
          <a:lstStyle/>
          <a:p>
            <a:r>
              <a:rPr lang="hr-HR" dirty="0"/>
              <a:t>Simbol: </a:t>
            </a:r>
          </a:p>
          <a:p>
            <a:r>
              <a:rPr lang="hr-HR" dirty="0"/>
              <a:t>Oznaka: </a:t>
            </a:r>
            <a:r>
              <a:rPr lang="hr-HR" b="1" dirty="0"/>
              <a:t>L </a:t>
            </a:r>
            <a:r>
              <a:rPr lang="hr-HR" sz="2000" dirty="0"/>
              <a:t>	</a:t>
            </a:r>
          </a:p>
          <a:p>
            <a:r>
              <a:rPr lang="hr-HR" dirty="0"/>
              <a:t>Mjerna jedinica za </a:t>
            </a:r>
            <a:r>
              <a:rPr lang="hr-HR" dirty="0" err="1"/>
              <a:t>induktivitet</a:t>
            </a:r>
            <a:r>
              <a:rPr lang="hr-HR" dirty="0"/>
              <a:t>: </a:t>
            </a:r>
            <a:r>
              <a:rPr lang="hr-HR" b="1" dirty="0"/>
              <a:t>H</a:t>
            </a:r>
            <a:r>
              <a:rPr lang="hr-HR" dirty="0"/>
              <a:t> </a:t>
            </a:r>
          </a:p>
          <a:p>
            <a:pPr>
              <a:buNone/>
            </a:pPr>
            <a:r>
              <a:rPr lang="hr-HR" dirty="0"/>
              <a:t>		</a:t>
            </a:r>
            <a:r>
              <a:rPr lang="hr-HR" sz="2000" dirty="0"/>
              <a:t>(čitaj: farad, po fizičaru Henri)</a:t>
            </a:r>
          </a:p>
          <a:p>
            <a:pPr>
              <a:buNone/>
            </a:pPr>
            <a:endParaRPr lang="hr-HR" sz="2000" dirty="0"/>
          </a:p>
          <a:p>
            <a:r>
              <a:rPr lang="hr-HR" dirty="0"/>
              <a:t>Namjena: </a:t>
            </a:r>
          </a:p>
          <a:p>
            <a:pPr lvl="1"/>
            <a:r>
              <a:rPr lang="hr-HR" dirty="0"/>
              <a:t>prolaskom struje stvara elektromagnetsko polje</a:t>
            </a:r>
          </a:p>
          <a:p>
            <a:pPr lvl="1"/>
            <a:r>
              <a:rPr lang="hr-HR" dirty="0"/>
              <a:t>pri istosmjernoj struji mali otpor (kratki spoj), pri izmjeničnoj pruža induktivni otpor</a:t>
            </a:r>
          </a:p>
          <a:p>
            <a:pPr lvl="1"/>
            <a:r>
              <a:rPr lang="hr-HR" dirty="0"/>
              <a:t>upotreba u antenama, titrajnim krugovima za </a:t>
            </a:r>
            <a:r>
              <a:rPr lang="hr-HR" dirty="0" err="1"/>
              <a:t>oscilatore</a:t>
            </a:r>
            <a:r>
              <a:rPr lang="hr-HR" dirty="0"/>
              <a:t> i </a:t>
            </a:r>
            <a:r>
              <a:rPr lang="hr-HR" dirty="0" err="1"/>
              <a:t>sl</a:t>
            </a:r>
            <a:r>
              <a:rPr lang="hr-HR" dirty="0"/>
              <a:t>.</a:t>
            </a:r>
          </a:p>
        </p:txBody>
      </p:sp>
      <p:grpSp>
        <p:nvGrpSpPr>
          <p:cNvPr id="12" name="Grupa 11"/>
          <p:cNvGrpSpPr/>
          <p:nvPr/>
        </p:nvGrpSpPr>
        <p:grpSpPr>
          <a:xfrm>
            <a:off x="4572000" y="1643050"/>
            <a:ext cx="2500330" cy="357190"/>
            <a:chOff x="2285984" y="1643050"/>
            <a:chExt cx="2500330" cy="357190"/>
          </a:xfrm>
        </p:grpSpPr>
        <p:sp>
          <p:nvSpPr>
            <p:cNvPr id="13" name="Pravokutnik 12"/>
            <p:cNvSpPr/>
            <p:nvPr/>
          </p:nvSpPr>
          <p:spPr>
            <a:xfrm>
              <a:off x="2928926" y="1643050"/>
              <a:ext cx="1214446" cy="357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8" name="Ravni poveznik 17"/>
            <p:cNvCxnSpPr/>
            <p:nvPr/>
          </p:nvCxnSpPr>
          <p:spPr>
            <a:xfrm>
              <a:off x="4143372"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vni poveznik 18"/>
            <p:cNvCxnSpPr/>
            <p:nvPr/>
          </p:nvCxnSpPr>
          <p:spPr>
            <a:xfrm>
              <a:off x="2285984"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Naslov 1"/>
          <p:cNvSpPr txBox="1">
            <a:spLocks/>
          </p:cNvSpPr>
          <p:nvPr/>
        </p:nvSpPr>
        <p:spPr>
          <a:xfrm>
            <a:off x="2123728" y="980727"/>
            <a:ext cx="6048672" cy="952762"/>
          </a:xfrm>
          <a:prstGeom prst="rect">
            <a:avLst/>
          </a:prstGeom>
          <a:solidFill>
            <a:srgbClr val="328C7D"/>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r-HR" b="1" i="1" dirty="0">
                <a:solidFill>
                  <a:srgbClr val="816D60"/>
                </a:solidFill>
                <a:effectLst>
                  <a:outerShdw blurRad="38100" dist="38100" dir="2700000" algn="tl">
                    <a:srgbClr val="000000">
                      <a:alpha val="43137"/>
                    </a:srgbClr>
                  </a:outerShdw>
                </a:effectLst>
              </a:rPr>
              <a:t> </a:t>
            </a:r>
            <a:r>
              <a:rPr lang="hr-HR" sz="4800" b="1" i="1" dirty="0">
                <a:solidFill>
                  <a:schemeClr val="bg1"/>
                </a:solidFill>
                <a:effectLst>
                  <a:outerShdw blurRad="38100" dist="38100" dir="2700000" algn="tl">
                    <a:srgbClr val="000000">
                      <a:alpha val="43137"/>
                    </a:srgbClr>
                  </a:outerShdw>
                </a:effectLst>
              </a:rPr>
              <a:t>Zavojnice</a:t>
            </a:r>
            <a:endParaRPr lang="hr-HR" sz="4800" dirty="0">
              <a:solidFill>
                <a:schemeClr val="bg1"/>
              </a:solidFill>
              <a:effectLst>
                <a:outerShdw blurRad="38100" dist="38100" dir="2700000" algn="tl">
                  <a:srgbClr val="000000">
                    <a:alpha val="43137"/>
                  </a:srgbClr>
                </a:outerShdw>
              </a:effectLst>
            </a:endParaRPr>
          </a:p>
        </p:txBody>
      </p:sp>
      <p:pic>
        <p:nvPicPr>
          <p:cNvPr id="2" name="Slika 1"/>
          <p:cNvPicPr>
            <a:picLocks noChangeAspect="1"/>
          </p:cNvPicPr>
          <p:nvPr/>
        </p:nvPicPr>
        <p:blipFill rotWithShape="1">
          <a:blip r:embed="rId2">
            <a:extLst>
              <a:ext uri="{28A0092B-C50C-407E-A947-70E740481C1C}">
                <a14:useLocalDpi xmlns:a14="http://schemas.microsoft.com/office/drawing/2010/main" val="0"/>
              </a:ext>
            </a:extLst>
          </a:blip>
          <a:srcRect l="8697" r="5770"/>
          <a:stretch/>
        </p:blipFill>
        <p:spPr>
          <a:xfrm>
            <a:off x="4824027" y="2581560"/>
            <a:ext cx="4248473" cy="3282955"/>
          </a:xfrm>
          <a:prstGeom prst="rect">
            <a:avLst/>
          </a:prstGeom>
          <a:ln>
            <a:noFill/>
          </a:ln>
          <a:effectLst>
            <a:softEdge rad="112500"/>
          </a:effectLst>
        </p:spPr>
      </p:pic>
      <p:sp>
        <p:nvSpPr>
          <p:cNvPr id="7" name="Rezervirano mjesto sadržaja 2"/>
          <p:cNvSpPr txBox="1">
            <a:spLocks/>
          </p:cNvSpPr>
          <p:nvPr/>
        </p:nvSpPr>
        <p:spPr>
          <a:xfrm>
            <a:off x="395536" y="2420592"/>
            <a:ext cx="5040560" cy="371020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pPr>
            <a:r>
              <a:rPr lang="hr-HR" b="1" dirty="0">
                <a:solidFill>
                  <a:srgbClr val="328C7D"/>
                </a:solidFill>
                <a:effectLst>
                  <a:outerShdw blurRad="38100" dist="38100" dir="2700000" algn="tl">
                    <a:srgbClr val="000000">
                      <a:alpha val="43137"/>
                    </a:srgbClr>
                  </a:outerShdw>
                </a:effectLst>
              </a:rPr>
              <a:t>Zavojnica </a:t>
            </a:r>
            <a:r>
              <a:rPr lang="hr-HR" dirty="0">
                <a:solidFill>
                  <a:schemeClr val="bg1">
                    <a:lumMod val="50000"/>
                  </a:schemeClr>
                </a:solidFill>
              </a:rPr>
              <a:t>je pasivni elektronički element dobiveni spiralnim namatanjem izolirane žice, a prolaskom struje postaje elektromagnet.</a:t>
            </a:r>
          </a:p>
          <a:p>
            <a:pPr algn="l">
              <a:lnSpc>
                <a:spcPct val="120000"/>
              </a:lnSpc>
            </a:pPr>
            <a:r>
              <a:rPr lang="hr-HR" i="1" dirty="0">
                <a:solidFill>
                  <a:schemeClr val="bg1">
                    <a:lumMod val="50000"/>
                  </a:schemeClr>
                </a:solidFill>
              </a:rPr>
              <a:t>Oznaka: </a:t>
            </a:r>
            <a:r>
              <a:rPr lang="hr-HR" b="1" i="1" dirty="0">
                <a:solidFill>
                  <a:srgbClr val="328C7D"/>
                </a:solidFill>
                <a:effectLst>
                  <a:outerShdw blurRad="38100" dist="38100" dir="2700000" algn="tl">
                    <a:srgbClr val="000000">
                      <a:alpha val="43137"/>
                    </a:srgbClr>
                  </a:outerShdw>
                </a:effectLst>
              </a:rPr>
              <a:t>L</a:t>
            </a:r>
          </a:p>
          <a:p>
            <a:pPr algn="l">
              <a:lnSpc>
                <a:spcPct val="120000"/>
              </a:lnSpc>
            </a:pPr>
            <a:r>
              <a:rPr lang="hr-HR" i="1" dirty="0">
                <a:solidFill>
                  <a:schemeClr val="bg1">
                    <a:lumMod val="50000"/>
                  </a:schemeClr>
                </a:solidFill>
              </a:rPr>
              <a:t>Mjerna jedinica: </a:t>
            </a:r>
            <a:r>
              <a:rPr lang="hr-HR" b="1" dirty="0">
                <a:solidFill>
                  <a:srgbClr val="328C7D"/>
                </a:solidFill>
                <a:effectLst>
                  <a:outerShdw blurRad="38100" dist="38100" dir="2700000" algn="tl">
                    <a:srgbClr val="000000">
                      <a:alpha val="43137"/>
                    </a:srgbClr>
                  </a:outerShdw>
                </a:effectLst>
              </a:rPr>
              <a:t>H (henri)</a:t>
            </a:r>
          </a:p>
          <a:p>
            <a:pPr algn="l">
              <a:lnSpc>
                <a:spcPct val="120000"/>
              </a:lnSpc>
            </a:pPr>
            <a:r>
              <a:rPr lang="hr-HR" i="1" dirty="0">
                <a:solidFill>
                  <a:schemeClr val="bg1">
                    <a:lumMod val="50000"/>
                  </a:schemeClr>
                </a:solidFill>
              </a:rPr>
              <a:t>Simbol: </a:t>
            </a:r>
            <a:endParaRPr lang="hr-HR" b="1" i="1" dirty="0">
              <a:solidFill>
                <a:srgbClr val="328C7D"/>
              </a:solidFill>
              <a:effectLst>
                <a:outerShdw blurRad="38100" dist="38100" dir="2700000" algn="tl">
                  <a:srgbClr val="000000">
                    <a:alpha val="43137"/>
                  </a:srgbClr>
                </a:outerShdw>
              </a:effectLst>
            </a:endParaRPr>
          </a:p>
          <a:p>
            <a:pPr algn="l">
              <a:lnSpc>
                <a:spcPct val="120000"/>
              </a:lnSpc>
            </a:pPr>
            <a:endParaRPr lang="hr-HR" i="1" dirty="0"/>
          </a:p>
        </p:txBody>
      </p:sp>
      <p:pic>
        <p:nvPicPr>
          <p:cNvPr id="6" name="Slika 5"/>
          <p:cNvPicPr>
            <a:picLocks noChangeAspect="1"/>
          </p:cNvPicPr>
          <p:nvPr/>
        </p:nvPicPr>
        <p:blipFill>
          <a:blip r:embed="rId3"/>
          <a:stretch>
            <a:fillRect/>
          </a:stretch>
        </p:blipFill>
        <p:spPr>
          <a:xfrm>
            <a:off x="1157625" y="332656"/>
            <a:ext cx="1156276" cy="2074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Slika 2"/>
          <p:cNvPicPr>
            <a:picLocks noChangeAspect="1"/>
          </p:cNvPicPr>
          <p:nvPr/>
        </p:nvPicPr>
        <p:blipFill>
          <a:blip r:embed="rId4"/>
          <a:stretch>
            <a:fillRect/>
          </a:stretch>
        </p:blipFill>
        <p:spPr>
          <a:xfrm>
            <a:off x="1907704" y="5782045"/>
            <a:ext cx="1914525" cy="723900"/>
          </a:xfrm>
          <a:prstGeom prst="rect">
            <a:avLst/>
          </a:prstGeom>
        </p:spPr>
      </p:pic>
    </p:spTree>
    <p:extLst>
      <p:ext uri="{BB962C8B-B14F-4D97-AF65-F5344CB8AC3E}">
        <p14:creationId xmlns:p14="http://schemas.microsoft.com/office/powerpoint/2010/main" val="1166787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cdn.instructables.com/FF3/1X6U/HCV97IY4/FF31X6UHCV97IY4.MEDIUM.jpg"/>
          <p:cNvPicPr>
            <a:picLocks noChangeAspect="1" noChangeArrowheads="1"/>
          </p:cNvPicPr>
          <p:nvPr/>
        </p:nvPicPr>
        <p:blipFill>
          <a:blip r:embed="rId3"/>
          <a:srcRect l="28370" t="16500" r="27295" b="25887"/>
          <a:stretch>
            <a:fillRect/>
          </a:stretch>
        </p:blipFill>
        <p:spPr bwMode="auto">
          <a:xfrm rot="12950022">
            <a:off x="4961913" y="3300821"/>
            <a:ext cx="1811605" cy="1673716"/>
          </a:xfrm>
          <a:prstGeom prst="rect">
            <a:avLst/>
          </a:prstGeom>
          <a:noFill/>
        </p:spPr>
      </p:pic>
      <p:sp>
        <p:nvSpPr>
          <p:cNvPr id="2" name="Naslov 1"/>
          <p:cNvSpPr>
            <a:spLocks noGrp="1"/>
          </p:cNvSpPr>
          <p:nvPr>
            <p:ph type="title"/>
          </p:nvPr>
        </p:nvSpPr>
        <p:spPr/>
        <p:txBody>
          <a:bodyPr>
            <a:normAutofit fontScale="90000"/>
          </a:bodyPr>
          <a:lstStyle/>
          <a:p>
            <a:r>
              <a:rPr lang="hr-HR" dirty="0"/>
              <a:t>Aktivne elektroničke komponente -Poluvodiči</a:t>
            </a:r>
          </a:p>
        </p:txBody>
      </p:sp>
      <p:sp>
        <p:nvSpPr>
          <p:cNvPr id="3" name="Rezervirano mjesto sadržaja 2"/>
          <p:cNvSpPr>
            <a:spLocks noGrp="1"/>
          </p:cNvSpPr>
          <p:nvPr>
            <p:ph idx="1"/>
          </p:nvPr>
        </p:nvSpPr>
        <p:spPr>
          <a:xfrm>
            <a:off x="457200" y="1600200"/>
            <a:ext cx="7901014" cy="4525963"/>
          </a:xfrm>
        </p:spPr>
        <p:txBody>
          <a:bodyPr>
            <a:normAutofit fontScale="77500" lnSpcReduction="20000"/>
          </a:bodyPr>
          <a:lstStyle/>
          <a:p>
            <a:r>
              <a:rPr lang="hr-HR" dirty="0"/>
              <a:t>Simbol:</a:t>
            </a:r>
          </a:p>
          <a:p>
            <a:r>
              <a:rPr lang="hr-HR" dirty="0"/>
              <a:t>Oznaka: D</a:t>
            </a:r>
          </a:p>
          <a:p>
            <a:r>
              <a:rPr lang="hr-HR" dirty="0"/>
              <a:t>Vrste: strujna (ispravljačka), </a:t>
            </a:r>
          </a:p>
          <a:p>
            <a:endParaRPr lang="hr-HR" dirty="0"/>
          </a:p>
          <a:p>
            <a:pPr>
              <a:buNone/>
            </a:pPr>
            <a:r>
              <a:rPr lang="hr-HR" dirty="0"/>
              <a:t>		     svjetleća (LED), </a:t>
            </a:r>
          </a:p>
          <a:p>
            <a:pPr>
              <a:buNone/>
            </a:pPr>
            <a:endParaRPr lang="hr-HR" dirty="0"/>
          </a:p>
          <a:p>
            <a:pPr>
              <a:buNone/>
            </a:pPr>
            <a:r>
              <a:rPr lang="hr-HR" dirty="0"/>
              <a:t>		     naponska (</a:t>
            </a:r>
            <a:r>
              <a:rPr lang="hr-HR" dirty="0" err="1"/>
              <a:t>zener</a:t>
            </a:r>
            <a:r>
              <a:rPr lang="hr-HR" dirty="0"/>
              <a:t>)</a:t>
            </a:r>
          </a:p>
          <a:p>
            <a:pPr>
              <a:buNone/>
            </a:pPr>
            <a:endParaRPr lang="hr-HR" dirty="0"/>
          </a:p>
          <a:p>
            <a:r>
              <a:rPr lang="hr-HR" dirty="0"/>
              <a:t>Namjena: ovisno o vrsti, strujne diode – ispravljači i punjači (AC/DC), LED diode – svjetlosna signalizacija, </a:t>
            </a:r>
            <a:r>
              <a:rPr lang="hr-HR" dirty="0" err="1"/>
              <a:t>zener</a:t>
            </a:r>
            <a:r>
              <a:rPr lang="hr-HR" dirty="0"/>
              <a:t> dioda – stabilizatori napona kod izvoran napajanja</a:t>
            </a:r>
          </a:p>
        </p:txBody>
      </p:sp>
      <p:grpSp>
        <p:nvGrpSpPr>
          <p:cNvPr id="5" name="Grupa 17"/>
          <p:cNvGrpSpPr/>
          <p:nvPr/>
        </p:nvGrpSpPr>
        <p:grpSpPr>
          <a:xfrm>
            <a:off x="2357422" y="1571612"/>
            <a:ext cx="3000396" cy="714380"/>
            <a:chOff x="1187624" y="4725144"/>
            <a:chExt cx="2448272" cy="955598"/>
          </a:xfrm>
        </p:grpSpPr>
        <p:sp>
          <p:nvSpPr>
            <p:cNvPr id="6" name="Pravokutnik 5"/>
            <p:cNvSpPr/>
            <p:nvPr/>
          </p:nvSpPr>
          <p:spPr>
            <a:xfrm>
              <a:off x="1187624" y="5157192"/>
              <a:ext cx="2448272"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Urezana strelica udesno 6"/>
            <p:cNvSpPr/>
            <p:nvPr/>
          </p:nvSpPr>
          <p:spPr>
            <a:xfrm>
              <a:off x="2051720" y="4787168"/>
              <a:ext cx="648072" cy="812056"/>
            </a:xfrm>
            <a:prstGeom prst="notchedRightArrow">
              <a:avLst>
                <a:gd name="adj1" fmla="val 7187"/>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8" name="Ravni poveznik 7"/>
            <p:cNvCxnSpPr/>
            <p:nvPr/>
          </p:nvCxnSpPr>
          <p:spPr>
            <a:xfrm>
              <a:off x="2699792" y="4725144"/>
              <a:ext cx="0" cy="955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Slika 8"/>
          <p:cNvPicPr>
            <a:picLocks noChangeAspect="1"/>
          </p:cNvPicPr>
          <p:nvPr/>
        </p:nvPicPr>
        <p:blipFill rotWithShape="1">
          <a:blip r:embed="rId4"/>
          <a:srcRect l="1136" t="17633" r="5070" b="19663"/>
          <a:stretch/>
        </p:blipFill>
        <p:spPr>
          <a:xfrm rot="5400000">
            <a:off x="5503712" y="1354280"/>
            <a:ext cx="930971" cy="2508644"/>
          </a:xfrm>
          <a:prstGeom prst="rect">
            <a:avLst/>
          </a:prstGeom>
          <a:ln>
            <a:noFill/>
          </a:ln>
          <a:effectLst>
            <a:softEdge rad="112500"/>
          </a:effectLst>
        </p:spPr>
      </p:pic>
      <p:pic>
        <p:nvPicPr>
          <p:cNvPr id="11" name="Slika 10"/>
          <p:cNvPicPr>
            <a:picLocks noChangeAspect="1"/>
          </p:cNvPicPr>
          <p:nvPr/>
        </p:nvPicPr>
        <p:blipFill>
          <a:blip r:embed="rId5">
            <a:extLst>
              <a:ext uri="{28A0092B-C50C-407E-A947-70E740481C1C}">
                <a14:useLocalDpi xmlns:a14="http://schemas.microsoft.com/office/drawing/2010/main" val="0"/>
              </a:ext>
            </a:extLst>
          </a:blip>
          <a:srcRect l="30765" t="21635" r="25591" b="-3365"/>
          <a:stretch>
            <a:fillRect/>
          </a:stretch>
        </p:blipFill>
        <p:spPr>
          <a:xfrm rot="5400000">
            <a:off x="5286380" y="2143116"/>
            <a:ext cx="857256" cy="24288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t>Diode</a:t>
            </a:r>
          </a:p>
        </p:txBody>
      </p:sp>
      <p:sp>
        <p:nvSpPr>
          <p:cNvPr id="3" name="Rezervirano mjesto sadržaja 2"/>
          <p:cNvSpPr>
            <a:spLocks noGrp="1"/>
          </p:cNvSpPr>
          <p:nvPr>
            <p:ph idx="1"/>
          </p:nvPr>
        </p:nvSpPr>
        <p:spPr>
          <a:xfrm>
            <a:off x="457200" y="1600200"/>
            <a:ext cx="8186766" cy="4525963"/>
          </a:xfrm>
        </p:spPr>
        <p:txBody>
          <a:bodyPr>
            <a:normAutofit/>
          </a:bodyPr>
          <a:lstStyle/>
          <a:p>
            <a:r>
              <a:rPr lang="hr-HR" dirty="0"/>
              <a:t>Strujna (ispravljačka):</a:t>
            </a:r>
          </a:p>
          <a:p>
            <a:endParaRPr lang="hr-HR" dirty="0"/>
          </a:p>
          <a:p>
            <a:endParaRPr lang="hr-HR" dirty="0"/>
          </a:p>
          <a:p>
            <a:endParaRPr lang="hr-HR" dirty="0"/>
          </a:p>
          <a:p>
            <a:r>
              <a:rPr lang="hr-HR" dirty="0"/>
              <a:t>Napravljena je iz dva sloja (P i N). Provodi struju u smjeru P&gt;N (anoda &gt; katoda) u smjeru strjelice, u suprotno smjeru je prekid strujnog kruga – zapiranje.</a:t>
            </a:r>
          </a:p>
        </p:txBody>
      </p:sp>
      <p:grpSp>
        <p:nvGrpSpPr>
          <p:cNvPr id="12" name="Grupa 18"/>
          <p:cNvGrpSpPr/>
          <p:nvPr/>
        </p:nvGrpSpPr>
        <p:grpSpPr>
          <a:xfrm>
            <a:off x="4714876" y="2714620"/>
            <a:ext cx="2664296" cy="428628"/>
            <a:chOff x="1187624" y="5805264"/>
            <a:chExt cx="2448272" cy="576064"/>
          </a:xfrm>
        </p:grpSpPr>
        <p:sp>
          <p:nvSpPr>
            <p:cNvPr id="13" name="Pravokutnik 12"/>
            <p:cNvSpPr/>
            <p:nvPr/>
          </p:nvSpPr>
          <p:spPr>
            <a:xfrm>
              <a:off x="1763688" y="5805264"/>
              <a:ext cx="1296144" cy="57606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hr-HR"/>
            </a:p>
          </p:txBody>
        </p:sp>
        <p:sp>
          <p:nvSpPr>
            <p:cNvPr id="14" name="Pravokutnik 13"/>
            <p:cNvSpPr/>
            <p:nvPr/>
          </p:nvSpPr>
          <p:spPr>
            <a:xfrm>
              <a:off x="3059832" y="6093296"/>
              <a:ext cx="57606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Pravokutnik 14"/>
            <p:cNvSpPr/>
            <p:nvPr/>
          </p:nvSpPr>
          <p:spPr>
            <a:xfrm>
              <a:off x="1187624" y="6125369"/>
              <a:ext cx="57606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Pravokutnik 15"/>
            <p:cNvSpPr/>
            <p:nvPr/>
          </p:nvSpPr>
          <p:spPr>
            <a:xfrm>
              <a:off x="2699792" y="5805264"/>
              <a:ext cx="144016" cy="57606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17" name="Grupa 17"/>
          <p:cNvGrpSpPr/>
          <p:nvPr/>
        </p:nvGrpSpPr>
        <p:grpSpPr>
          <a:xfrm>
            <a:off x="4643438" y="1428736"/>
            <a:ext cx="2448272" cy="955598"/>
            <a:chOff x="1187624" y="4725144"/>
            <a:chExt cx="2448272" cy="955598"/>
          </a:xfrm>
        </p:grpSpPr>
        <p:sp>
          <p:nvSpPr>
            <p:cNvPr id="18" name="Pravokutnik 17"/>
            <p:cNvSpPr/>
            <p:nvPr/>
          </p:nvSpPr>
          <p:spPr>
            <a:xfrm>
              <a:off x="1187624" y="5157192"/>
              <a:ext cx="2448272"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Urezana strelica udesno 18"/>
            <p:cNvSpPr/>
            <p:nvPr/>
          </p:nvSpPr>
          <p:spPr>
            <a:xfrm>
              <a:off x="2051720" y="4787168"/>
              <a:ext cx="648072" cy="812056"/>
            </a:xfrm>
            <a:prstGeom prst="notchedRightArrow">
              <a:avLst>
                <a:gd name="adj1" fmla="val 7187"/>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0" name="Ravni poveznik 19"/>
            <p:cNvCxnSpPr/>
            <p:nvPr/>
          </p:nvCxnSpPr>
          <p:spPr>
            <a:xfrm>
              <a:off x="2699792" y="4725144"/>
              <a:ext cx="0" cy="955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kstniOkvir 20"/>
          <p:cNvSpPr txBox="1"/>
          <p:nvPr/>
        </p:nvSpPr>
        <p:spPr>
          <a:xfrm>
            <a:off x="3942327" y="2388813"/>
            <a:ext cx="1152128" cy="369332"/>
          </a:xfrm>
          <a:prstGeom prst="rect">
            <a:avLst/>
          </a:prstGeom>
          <a:ln>
            <a:solidFill>
              <a:srgbClr val="328C7D"/>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b="1" dirty="0">
                <a:solidFill>
                  <a:srgbClr val="328C7D"/>
                </a:solidFill>
              </a:rPr>
              <a:t>ANODA  +</a:t>
            </a:r>
          </a:p>
        </p:txBody>
      </p:sp>
      <p:sp>
        <p:nvSpPr>
          <p:cNvPr id="22" name="TekstniOkvir 21"/>
          <p:cNvSpPr txBox="1"/>
          <p:nvPr/>
        </p:nvSpPr>
        <p:spPr>
          <a:xfrm>
            <a:off x="6960883" y="2388813"/>
            <a:ext cx="1191852" cy="369332"/>
          </a:xfrm>
          <a:prstGeom prst="rect">
            <a:avLst/>
          </a:prstGeom>
          <a:ln>
            <a:solidFill>
              <a:srgbClr val="328C7D"/>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b="1" dirty="0">
                <a:solidFill>
                  <a:srgbClr val="328C7D"/>
                </a:solidFill>
              </a:rPr>
              <a:t>KATODA </a:t>
            </a:r>
            <a:r>
              <a:rPr lang="hr-HR" b="1" dirty="0">
                <a:solidFill>
                  <a:srgbClr val="328C7D"/>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357158" y="2357430"/>
            <a:ext cx="3781148" cy="2428892"/>
          </a:xfrm>
          <a:prstGeom prst="rect">
            <a:avLst/>
          </a:prstGeom>
          <a:noFill/>
          <a:ln w="9525">
            <a:noFill/>
            <a:miter lim="800000"/>
            <a:headEnd/>
            <a:tailEnd/>
          </a:ln>
          <a:effectLst/>
        </p:spPr>
      </p:pic>
      <p:sp>
        <p:nvSpPr>
          <p:cNvPr id="2" name="Naslov 1"/>
          <p:cNvSpPr>
            <a:spLocks noGrp="1"/>
          </p:cNvSpPr>
          <p:nvPr>
            <p:ph type="title"/>
          </p:nvPr>
        </p:nvSpPr>
        <p:spPr/>
        <p:txBody>
          <a:bodyPr>
            <a:normAutofit/>
          </a:bodyPr>
          <a:lstStyle/>
          <a:p>
            <a:r>
              <a:rPr lang="hr-HR" dirty="0"/>
              <a:t>Diode</a:t>
            </a:r>
          </a:p>
        </p:txBody>
      </p:sp>
      <p:sp>
        <p:nvSpPr>
          <p:cNvPr id="3" name="Rezervirano mjesto sadržaja 2"/>
          <p:cNvSpPr>
            <a:spLocks noGrp="1"/>
          </p:cNvSpPr>
          <p:nvPr>
            <p:ph idx="1"/>
          </p:nvPr>
        </p:nvSpPr>
        <p:spPr>
          <a:xfrm>
            <a:off x="457200" y="1600200"/>
            <a:ext cx="8258204" cy="5043510"/>
          </a:xfrm>
        </p:spPr>
        <p:txBody>
          <a:bodyPr>
            <a:normAutofit fontScale="70000" lnSpcReduction="20000"/>
          </a:bodyPr>
          <a:lstStyle/>
          <a:p>
            <a:r>
              <a:rPr lang="hr-HR" dirty="0"/>
              <a:t>LED (svjetleća):</a:t>
            </a:r>
          </a:p>
          <a:p>
            <a:endParaRPr lang="hr-HR" dirty="0"/>
          </a:p>
          <a:p>
            <a:endParaRPr lang="hr-HR" dirty="0"/>
          </a:p>
          <a:p>
            <a:endParaRPr lang="hr-HR" dirty="0"/>
          </a:p>
          <a:p>
            <a:endParaRPr lang="hr-HR" dirty="0"/>
          </a:p>
          <a:p>
            <a:endParaRPr lang="hr-HR" dirty="0"/>
          </a:p>
          <a:p>
            <a:endParaRPr lang="hr-HR" dirty="0"/>
          </a:p>
          <a:p>
            <a:endParaRPr lang="hr-HR" dirty="0"/>
          </a:p>
          <a:p>
            <a:endParaRPr lang="hr-HR" dirty="0"/>
          </a:p>
          <a:p>
            <a:endParaRPr lang="hr-HR" dirty="0"/>
          </a:p>
          <a:p>
            <a:r>
              <a:rPr lang="hr-HR" dirty="0"/>
              <a:t>Svojstva kao i strujna dioda (vođenje i zapiranje), pri prolasku struje emitira svjetlost.</a:t>
            </a:r>
          </a:p>
          <a:p>
            <a:r>
              <a:rPr lang="hr-HR" dirty="0"/>
              <a:t>Mala potrošnja, malo zagrijavanje, niska cijena </a:t>
            </a:r>
          </a:p>
          <a:p>
            <a:r>
              <a:rPr lang="hr-HR" dirty="0"/>
              <a:t>Malen unutrašnji otpor – obvezan serijski otpor 330-390</a:t>
            </a:r>
            <a:r>
              <a:rPr lang="el-GR" dirty="0"/>
              <a:t>Ω</a:t>
            </a:r>
            <a:endParaRPr lang="hr-HR" dirty="0"/>
          </a:p>
        </p:txBody>
      </p:sp>
      <p:grpSp>
        <p:nvGrpSpPr>
          <p:cNvPr id="6" name="Grupa 17"/>
          <p:cNvGrpSpPr/>
          <p:nvPr/>
        </p:nvGrpSpPr>
        <p:grpSpPr>
          <a:xfrm>
            <a:off x="4857752" y="2000240"/>
            <a:ext cx="2448272" cy="955598"/>
            <a:chOff x="1187624" y="4725144"/>
            <a:chExt cx="2448272" cy="955598"/>
          </a:xfrm>
        </p:grpSpPr>
        <p:sp>
          <p:nvSpPr>
            <p:cNvPr id="24" name="Pravokutnik 23"/>
            <p:cNvSpPr/>
            <p:nvPr/>
          </p:nvSpPr>
          <p:spPr>
            <a:xfrm>
              <a:off x="1187624" y="5157192"/>
              <a:ext cx="2448272"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5" name="Urezana strelica udesno 24"/>
            <p:cNvSpPr/>
            <p:nvPr/>
          </p:nvSpPr>
          <p:spPr>
            <a:xfrm>
              <a:off x="2051720" y="4787168"/>
              <a:ext cx="648072" cy="812056"/>
            </a:xfrm>
            <a:prstGeom prst="notchedRightArrow">
              <a:avLst>
                <a:gd name="adj1" fmla="val 7187"/>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6" name="Ravni poveznik 25"/>
            <p:cNvCxnSpPr/>
            <p:nvPr/>
          </p:nvCxnSpPr>
          <p:spPr>
            <a:xfrm>
              <a:off x="2699792" y="4725144"/>
              <a:ext cx="0" cy="955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Ravni poveznik sa strelicom 27"/>
          <p:cNvCxnSpPr/>
          <p:nvPr/>
        </p:nvCxnSpPr>
        <p:spPr>
          <a:xfrm flipV="1">
            <a:off x="6643702" y="2000240"/>
            <a:ext cx="396000" cy="2857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Ravni poveznik sa strelicom 28"/>
          <p:cNvCxnSpPr/>
          <p:nvPr/>
        </p:nvCxnSpPr>
        <p:spPr>
          <a:xfrm flipV="1">
            <a:off x="6500826" y="1928802"/>
            <a:ext cx="396000" cy="2857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7825" name="Picture 1"/>
          <p:cNvPicPr>
            <a:picLocks noChangeAspect="1" noChangeArrowheads="1"/>
          </p:cNvPicPr>
          <p:nvPr/>
        </p:nvPicPr>
        <p:blipFill>
          <a:blip r:embed="rId4"/>
          <a:srcRect/>
          <a:stretch>
            <a:fillRect/>
          </a:stretch>
        </p:blipFill>
        <p:spPr bwMode="auto">
          <a:xfrm>
            <a:off x="5429256" y="3714752"/>
            <a:ext cx="3286148" cy="10243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 calcmode="lin" valueType="num">
                                      <p:cBhvr additive="base">
                                        <p:cTn id="3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7825"/>
                                        </p:tgtEl>
                                        <p:attrNameLst>
                                          <p:attrName>style.visibility</p:attrName>
                                        </p:attrNameLst>
                                      </p:cBhvr>
                                      <p:to>
                                        <p:strVal val="visible"/>
                                      </p:to>
                                    </p:set>
                                    <p:animEffect transition="in" filter="blinds(horizontal)">
                                      <p:cBhvr>
                                        <p:cTn id="39" dur="500"/>
                                        <p:tgtEl>
                                          <p:spTgt spid="77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Elektronika - općenito</a:t>
            </a:r>
          </a:p>
        </p:txBody>
      </p:sp>
      <p:sp>
        <p:nvSpPr>
          <p:cNvPr id="3" name="Rezervirano mjesto sadržaja 2"/>
          <p:cNvSpPr>
            <a:spLocks noGrp="1"/>
          </p:cNvSpPr>
          <p:nvPr>
            <p:ph idx="1"/>
          </p:nvPr>
        </p:nvSpPr>
        <p:spPr/>
        <p:txBody>
          <a:bodyPr/>
          <a:lstStyle/>
          <a:p>
            <a:r>
              <a:rPr lang="hr-HR" dirty="0"/>
              <a:t>Elektronika se bavi korištenjem različitih vrsta materijala u svrhu razvoja elektroničkih komponenti s kojima možemo regulirati protok struje i kao takve povezivati u elektroničke sklopove za specijalnu ili široku namjenu</a:t>
            </a:r>
          </a:p>
          <a:p>
            <a:r>
              <a:rPr lang="hr-HR" dirty="0"/>
              <a:t>Znanost stara tek 100 godina</a:t>
            </a:r>
          </a:p>
          <a:p>
            <a:r>
              <a:rPr lang="hr-HR" dirty="0"/>
              <a:t>Zastupljena je u gotovo svim granama tehnike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Vježba – </a:t>
            </a:r>
            <a:r>
              <a:rPr lang="hr-HR" dirty="0">
                <a:hlinkClick r:id="rId3" action="ppaction://hlinkfile"/>
              </a:rPr>
              <a:t>serijski paralelni </a:t>
            </a:r>
            <a:r>
              <a:rPr lang="hr-HR" dirty="0"/>
              <a:t>spoj dioda</a:t>
            </a:r>
          </a:p>
        </p:txBody>
      </p:sp>
      <p:pic>
        <p:nvPicPr>
          <p:cNvPr id="4" name="Rezervirano mjesto sadržaja 3" descr="serijski i paralelni spoj dioda_bb.png"/>
          <p:cNvPicPr>
            <a:picLocks noGrp="1" noChangeAspect="1"/>
          </p:cNvPicPr>
          <p:nvPr>
            <p:ph idx="1"/>
          </p:nvPr>
        </p:nvPicPr>
        <p:blipFill>
          <a:blip r:embed="rId4"/>
          <a:stretch>
            <a:fillRect/>
          </a:stretch>
        </p:blipFill>
        <p:spPr>
          <a:xfrm>
            <a:off x="500034" y="1643050"/>
            <a:ext cx="8389788" cy="4500594"/>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s://electrosome.com/wp-content/uploads/2012/12/Zener-Diode.jpg"/>
          <p:cNvPicPr>
            <a:picLocks noChangeAspect="1" noChangeArrowheads="1"/>
          </p:cNvPicPr>
          <p:nvPr/>
        </p:nvPicPr>
        <p:blipFill>
          <a:blip r:embed="rId3"/>
          <a:srcRect/>
          <a:stretch>
            <a:fillRect/>
          </a:stretch>
        </p:blipFill>
        <p:spPr bwMode="auto">
          <a:xfrm rot="8046185">
            <a:off x="4536187" y="1535800"/>
            <a:ext cx="3967939" cy="3967940"/>
          </a:xfrm>
          <a:prstGeom prst="rect">
            <a:avLst/>
          </a:prstGeom>
          <a:noFill/>
        </p:spPr>
      </p:pic>
      <p:sp>
        <p:nvSpPr>
          <p:cNvPr id="2" name="Naslov 1"/>
          <p:cNvSpPr>
            <a:spLocks noGrp="1"/>
          </p:cNvSpPr>
          <p:nvPr>
            <p:ph type="title"/>
          </p:nvPr>
        </p:nvSpPr>
        <p:spPr/>
        <p:txBody>
          <a:bodyPr>
            <a:normAutofit/>
          </a:bodyPr>
          <a:lstStyle/>
          <a:p>
            <a:r>
              <a:rPr lang="hr-HR" dirty="0"/>
              <a:t>Diode</a:t>
            </a:r>
          </a:p>
        </p:txBody>
      </p:sp>
      <p:sp>
        <p:nvSpPr>
          <p:cNvPr id="3" name="Rezervirano mjesto sadržaja 2"/>
          <p:cNvSpPr>
            <a:spLocks noGrp="1"/>
          </p:cNvSpPr>
          <p:nvPr>
            <p:ph idx="1"/>
          </p:nvPr>
        </p:nvSpPr>
        <p:spPr>
          <a:xfrm>
            <a:off x="457200" y="1600200"/>
            <a:ext cx="8186766" cy="4525963"/>
          </a:xfrm>
        </p:spPr>
        <p:txBody>
          <a:bodyPr>
            <a:normAutofit fontScale="85000" lnSpcReduction="20000"/>
          </a:bodyPr>
          <a:lstStyle/>
          <a:p>
            <a:r>
              <a:rPr lang="hr-HR" dirty="0"/>
              <a:t>Naponska (</a:t>
            </a:r>
            <a:r>
              <a:rPr lang="hr-HR" dirty="0" err="1"/>
              <a:t>Zenerova</a:t>
            </a:r>
            <a:r>
              <a:rPr lang="hr-HR" dirty="0"/>
              <a:t>):</a:t>
            </a:r>
          </a:p>
          <a:p>
            <a:endParaRPr lang="hr-HR" dirty="0"/>
          </a:p>
          <a:p>
            <a:endParaRPr lang="hr-HR" dirty="0"/>
          </a:p>
          <a:p>
            <a:endParaRPr lang="hr-HR" dirty="0"/>
          </a:p>
          <a:p>
            <a:endParaRPr lang="hr-HR" dirty="0"/>
          </a:p>
          <a:p>
            <a:endParaRPr lang="hr-HR" dirty="0"/>
          </a:p>
          <a:p>
            <a:endParaRPr lang="hr-HR" dirty="0"/>
          </a:p>
          <a:p>
            <a:r>
              <a:rPr lang="hr-HR" dirty="0"/>
              <a:t>U zapornom smjeru propušta struju. To se događa u onom trenu kada zaporni napon postaje veći od napona za koji je dioda projektirana (oznaka na tijelu diode)</a:t>
            </a:r>
          </a:p>
          <a:p>
            <a:endParaRPr lang="hr-HR" dirty="0"/>
          </a:p>
          <a:p>
            <a:pPr>
              <a:buNone/>
            </a:pPr>
            <a:endParaRPr lang="hr-HR" dirty="0"/>
          </a:p>
        </p:txBody>
      </p:sp>
      <p:cxnSp>
        <p:nvCxnSpPr>
          <p:cNvPr id="31" name="Ravni poveznik 30"/>
          <p:cNvCxnSpPr/>
          <p:nvPr/>
        </p:nvCxnSpPr>
        <p:spPr>
          <a:xfrm>
            <a:off x="6019034" y="1643050"/>
            <a:ext cx="0" cy="5715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a 40"/>
          <p:cNvGrpSpPr/>
          <p:nvPr/>
        </p:nvGrpSpPr>
        <p:grpSpPr>
          <a:xfrm>
            <a:off x="4286248" y="1643050"/>
            <a:ext cx="2805462" cy="522752"/>
            <a:chOff x="4286248" y="1643050"/>
            <a:chExt cx="2805462" cy="522752"/>
          </a:xfrm>
        </p:grpSpPr>
        <p:sp>
          <p:nvSpPr>
            <p:cNvPr id="27" name="Pravokutnik 26"/>
            <p:cNvSpPr/>
            <p:nvPr/>
          </p:nvSpPr>
          <p:spPr>
            <a:xfrm>
              <a:off x="4286248" y="1901440"/>
              <a:ext cx="2805462" cy="430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0" name="Urezana strelica udesno 29"/>
            <p:cNvSpPr/>
            <p:nvPr/>
          </p:nvSpPr>
          <p:spPr>
            <a:xfrm>
              <a:off x="5276411" y="1680144"/>
              <a:ext cx="742622" cy="485658"/>
            </a:xfrm>
            <a:prstGeom prst="notchedRightArrow">
              <a:avLst>
                <a:gd name="adj1" fmla="val 7187"/>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32" name="Ravni poveznik 31"/>
            <p:cNvCxnSpPr/>
            <p:nvPr/>
          </p:nvCxnSpPr>
          <p:spPr>
            <a:xfrm rot="10800000">
              <a:off x="5857884" y="1643050"/>
              <a:ext cx="180000"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kstniOkvir 34"/>
          <p:cNvSpPr txBox="1"/>
          <p:nvPr/>
        </p:nvSpPr>
        <p:spPr>
          <a:xfrm>
            <a:off x="4000496" y="2643182"/>
            <a:ext cx="2357454" cy="369332"/>
          </a:xfrm>
          <a:prstGeom prst="rect">
            <a:avLst/>
          </a:prstGeom>
          <a:noFill/>
        </p:spPr>
        <p:txBody>
          <a:bodyPr wrap="square" rtlCol="0">
            <a:spAutoFit/>
          </a:bodyPr>
          <a:lstStyle/>
          <a:p>
            <a:r>
              <a:rPr lang="hr-HR" dirty="0"/>
              <a:t>Propusni smjer</a:t>
            </a:r>
          </a:p>
        </p:txBody>
      </p:sp>
      <p:cxnSp>
        <p:nvCxnSpPr>
          <p:cNvPr id="37" name="Ravni poveznik sa strelicom 36"/>
          <p:cNvCxnSpPr/>
          <p:nvPr/>
        </p:nvCxnSpPr>
        <p:spPr>
          <a:xfrm>
            <a:off x="3929058" y="3000372"/>
            <a:ext cx="3000396" cy="1588"/>
          </a:xfrm>
          <a:prstGeom prst="straightConnector1">
            <a:avLst/>
          </a:prstGeom>
          <a:ln w="571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kstniOkvir 37"/>
          <p:cNvSpPr txBox="1"/>
          <p:nvPr/>
        </p:nvSpPr>
        <p:spPr>
          <a:xfrm>
            <a:off x="5715008" y="3929066"/>
            <a:ext cx="2357454" cy="369332"/>
          </a:xfrm>
          <a:prstGeom prst="rect">
            <a:avLst/>
          </a:prstGeom>
          <a:noFill/>
        </p:spPr>
        <p:txBody>
          <a:bodyPr wrap="square" rtlCol="0">
            <a:spAutoFit/>
          </a:bodyPr>
          <a:lstStyle/>
          <a:p>
            <a:r>
              <a:rPr lang="hr-HR" dirty="0">
                <a:solidFill>
                  <a:srgbClr val="FF0000"/>
                </a:solidFill>
              </a:rPr>
              <a:t>Zaporni smjer</a:t>
            </a:r>
          </a:p>
        </p:txBody>
      </p:sp>
      <p:cxnSp>
        <p:nvCxnSpPr>
          <p:cNvPr id="39" name="Ravni poveznik sa strelicom 38"/>
          <p:cNvCxnSpPr/>
          <p:nvPr/>
        </p:nvCxnSpPr>
        <p:spPr>
          <a:xfrm>
            <a:off x="4714876" y="4286256"/>
            <a:ext cx="3000396" cy="1588"/>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0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20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Vježba– LED dioda</a:t>
            </a:r>
          </a:p>
        </p:txBody>
      </p:sp>
      <p:sp>
        <p:nvSpPr>
          <p:cNvPr id="3" name="Rezervirano mjesto sadržaja 2"/>
          <p:cNvSpPr>
            <a:spLocks noGrp="1"/>
          </p:cNvSpPr>
          <p:nvPr>
            <p:ph idx="1"/>
          </p:nvPr>
        </p:nvSpPr>
        <p:spPr/>
        <p:txBody>
          <a:bodyPr/>
          <a:lstStyle/>
          <a:p>
            <a:r>
              <a:rPr lang="hr-HR" dirty="0"/>
              <a:t>Diode vježba: </a:t>
            </a:r>
            <a:r>
              <a:rPr lang="hr-HR" dirty="0">
                <a:hlinkClick r:id="rId3" action="ppaction://hlinkfile"/>
              </a:rPr>
              <a:t>vođenje i zapiranje </a:t>
            </a:r>
            <a:r>
              <a:rPr lang="hr-HR" dirty="0"/>
              <a:t>(LED)</a:t>
            </a:r>
          </a:p>
          <a:p>
            <a:pPr lvl="8"/>
            <a:endParaRPr lang="hr-HR" dirty="0"/>
          </a:p>
        </p:txBody>
      </p:sp>
      <p:pic>
        <p:nvPicPr>
          <p:cNvPr id="4" name="Slika 3" descr="zapiranje i vodjenje diode.png"/>
          <p:cNvPicPr>
            <a:picLocks noChangeAspect="1"/>
          </p:cNvPicPr>
          <p:nvPr/>
        </p:nvPicPr>
        <p:blipFill>
          <a:blip r:embed="rId4"/>
          <a:stretch>
            <a:fillRect/>
          </a:stretch>
        </p:blipFill>
        <p:spPr>
          <a:xfrm>
            <a:off x="714348" y="2143116"/>
            <a:ext cx="5000660" cy="3768970"/>
          </a:xfrm>
          <a:prstGeom prst="rect">
            <a:avLst/>
          </a:prstGeom>
        </p:spPr>
      </p:pic>
      <p:sp>
        <p:nvSpPr>
          <p:cNvPr id="5" name="Rezervirano mjesto sadržaja 2"/>
          <p:cNvSpPr txBox="1">
            <a:spLocks/>
          </p:cNvSpPr>
          <p:nvPr/>
        </p:nvSpPr>
        <p:spPr>
          <a:xfrm>
            <a:off x="6072198" y="5072074"/>
            <a:ext cx="4714908" cy="121444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3200" b="0" i="0" u="none" strike="noStrike" kern="1200" cap="none" spc="0" normalizeH="0" baseline="0" noProof="0" dirty="0">
                <a:ln>
                  <a:noFill/>
                </a:ln>
                <a:solidFill>
                  <a:schemeClr val="tx1"/>
                </a:solidFill>
                <a:effectLst/>
                <a:uLnTx/>
                <a:uFillTx/>
                <a:latin typeface="+mn-lt"/>
                <a:ea typeface="+mn-ea"/>
                <a:cs typeface="+mn-cs"/>
              </a:rPr>
              <a:t>Okreni diodu!</a:t>
            </a: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descr="zapiranje i vodjenje srtrujne diode_bb.png"/>
          <p:cNvPicPr>
            <a:picLocks noChangeAspect="1"/>
          </p:cNvPicPr>
          <p:nvPr/>
        </p:nvPicPr>
        <p:blipFill>
          <a:blip r:embed="rId3"/>
          <a:stretch>
            <a:fillRect/>
          </a:stretch>
        </p:blipFill>
        <p:spPr>
          <a:xfrm>
            <a:off x="285720" y="2214554"/>
            <a:ext cx="8063168" cy="4643446"/>
          </a:xfrm>
          <a:prstGeom prst="rect">
            <a:avLst/>
          </a:prstGeom>
        </p:spPr>
      </p:pic>
      <p:sp>
        <p:nvSpPr>
          <p:cNvPr id="2" name="Naslov 1"/>
          <p:cNvSpPr>
            <a:spLocks noGrp="1"/>
          </p:cNvSpPr>
          <p:nvPr>
            <p:ph type="title"/>
          </p:nvPr>
        </p:nvSpPr>
        <p:spPr/>
        <p:txBody>
          <a:bodyPr/>
          <a:lstStyle/>
          <a:p>
            <a:r>
              <a:rPr lang="hr-HR" dirty="0"/>
              <a:t>Vježba – strujna dioda</a:t>
            </a:r>
          </a:p>
        </p:txBody>
      </p:sp>
      <p:sp>
        <p:nvSpPr>
          <p:cNvPr id="3" name="Rezervirano mjesto sadržaja 2"/>
          <p:cNvSpPr>
            <a:spLocks noGrp="1"/>
          </p:cNvSpPr>
          <p:nvPr>
            <p:ph idx="1"/>
          </p:nvPr>
        </p:nvSpPr>
        <p:spPr/>
        <p:txBody>
          <a:bodyPr/>
          <a:lstStyle/>
          <a:p>
            <a:r>
              <a:rPr lang="hr-HR" dirty="0"/>
              <a:t>Diode vježba: </a:t>
            </a:r>
            <a:r>
              <a:rPr lang="hr-HR" dirty="0">
                <a:hlinkClick r:id="rId4" action="ppaction://hlinkfile"/>
              </a:rPr>
              <a:t>vođenje i zapiranje</a:t>
            </a:r>
            <a:endParaRPr lang="hr-HR" dirty="0"/>
          </a:p>
          <a:p>
            <a:pPr lvl="8"/>
            <a:endParaRPr lang="hr-HR" dirty="0"/>
          </a:p>
        </p:txBody>
      </p:sp>
      <p:sp>
        <p:nvSpPr>
          <p:cNvPr id="5" name="Rezervirano mjesto sadržaja 2"/>
          <p:cNvSpPr txBox="1">
            <a:spLocks/>
          </p:cNvSpPr>
          <p:nvPr/>
        </p:nvSpPr>
        <p:spPr>
          <a:xfrm>
            <a:off x="1857356" y="6143644"/>
            <a:ext cx="4714908" cy="121444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3200" b="0" i="0" u="none" strike="noStrike" kern="1200" cap="none" spc="0" normalizeH="0" baseline="0" noProof="0" dirty="0">
                <a:ln>
                  <a:noFill/>
                </a:ln>
                <a:solidFill>
                  <a:schemeClr val="tx1"/>
                </a:solidFill>
                <a:effectLst/>
                <a:uLnTx/>
                <a:uFillTx/>
                <a:latin typeface="+mn-lt"/>
                <a:ea typeface="+mn-ea"/>
                <a:cs typeface="+mn-cs"/>
              </a:rPr>
              <a:t>Okreni diodu!</a:t>
            </a: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descr="zapiranje i vodjenje zener dioda_bb.png"/>
          <p:cNvPicPr>
            <a:picLocks noChangeAspect="1"/>
          </p:cNvPicPr>
          <p:nvPr/>
        </p:nvPicPr>
        <p:blipFill>
          <a:blip r:embed="rId3"/>
          <a:srcRect r="42732" b="44921"/>
          <a:stretch>
            <a:fillRect/>
          </a:stretch>
        </p:blipFill>
        <p:spPr>
          <a:xfrm>
            <a:off x="285720" y="2285992"/>
            <a:ext cx="6692060" cy="3500462"/>
          </a:xfrm>
          <a:prstGeom prst="rect">
            <a:avLst/>
          </a:prstGeom>
        </p:spPr>
      </p:pic>
      <p:sp>
        <p:nvSpPr>
          <p:cNvPr id="2" name="Naslov 1"/>
          <p:cNvSpPr>
            <a:spLocks noGrp="1"/>
          </p:cNvSpPr>
          <p:nvPr>
            <p:ph type="title"/>
          </p:nvPr>
        </p:nvSpPr>
        <p:spPr/>
        <p:txBody>
          <a:bodyPr/>
          <a:lstStyle/>
          <a:p>
            <a:r>
              <a:rPr lang="hr-HR" dirty="0"/>
              <a:t>Vježba – naponska dioda</a:t>
            </a:r>
          </a:p>
        </p:txBody>
      </p:sp>
      <p:sp>
        <p:nvSpPr>
          <p:cNvPr id="3" name="Rezervirano mjesto sadržaja 2"/>
          <p:cNvSpPr>
            <a:spLocks noGrp="1"/>
          </p:cNvSpPr>
          <p:nvPr>
            <p:ph idx="1"/>
          </p:nvPr>
        </p:nvSpPr>
        <p:spPr/>
        <p:txBody>
          <a:bodyPr/>
          <a:lstStyle/>
          <a:p>
            <a:r>
              <a:rPr lang="hr-HR" dirty="0"/>
              <a:t>Diode vježba: </a:t>
            </a:r>
            <a:r>
              <a:rPr lang="hr-HR" dirty="0">
                <a:hlinkClick r:id="rId4" action="ppaction://hlinkfile"/>
              </a:rPr>
              <a:t>vođenje i zapiranje </a:t>
            </a:r>
            <a:r>
              <a:rPr lang="hr-HR" dirty="0"/>
              <a:t>(naponska)</a:t>
            </a:r>
          </a:p>
          <a:p>
            <a:pPr lvl="8"/>
            <a:endParaRPr lang="hr-HR" dirty="0"/>
          </a:p>
        </p:txBody>
      </p:sp>
      <p:grpSp>
        <p:nvGrpSpPr>
          <p:cNvPr id="13" name="Grupa 12"/>
          <p:cNvGrpSpPr/>
          <p:nvPr/>
        </p:nvGrpSpPr>
        <p:grpSpPr>
          <a:xfrm>
            <a:off x="5643570" y="3071810"/>
            <a:ext cx="3286148" cy="857256"/>
            <a:chOff x="5643570" y="3071810"/>
            <a:chExt cx="3286148" cy="857256"/>
          </a:xfrm>
        </p:grpSpPr>
        <p:sp>
          <p:nvSpPr>
            <p:cNvPr id="8" name="Rezervirano mjesto sadržaja 2"/>
            <p:cNvSpPr txBox="1">
              <a:spLocks/>
            </p:cNvSpPr>
            <p:nvPr/>
          </p:nvSpPr>
          <p:spPr>
            <a:xfrm>
              <a:off x="6572264" y="3071810"/>
              <a:ext cx="2357454" cy="64294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hr-HR" sz="3200" b="0" i="0" u="none" strike="noStrike" kern="1200" cap="none" spc="0" normalizeH="0" baseline="0" noProof="0" dirty="0" err="1">
                  <a:ln>
                    <a:noFill/>
                  </a:ln>
                  <a:solidFill>
                    <a:schemeClr val="tx1"/>
                  </a:solidFill>
                  <a:effectLst/>
                  <a:uLnTx/>
                  <a:uFillTx/>
                  <a:latin typeface="+mn-lt"/>
                  <a:ea typeface="+mn-ea"/>
                  <a:cs typeface="+mn-cs"/>
                </a:rPr>
                <a:t>Zener</a:t>
              </a:r>
              <a:r>
                <a:rPr kumimoji="0" lang="hr-HR" sz="3200" b="0" i="0" u="none" strike="noStrike" kern="1200" cap="none" spc="0" normalizeH="0" baseline="0" noProof="0" dirty="0">
                  <a:ln>
                    <a:noFill/>
                  </a:ln>
                  <a:solidFill>
                    <a:schemeClr val="tx1"/>
                  </a:solidFill>
                  <a:effectLst/>
                  <a:uLnTx/>
                  <a:uFillTx/>
                  <a:latin typeface="+mn-lt"/>
                  <a:ea typeface="+mn-ea"/>
                  <a:cs typeface="+mn-cs"/>
                </a:rPr>
                <a:t> dioda</a:t>
              </a: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0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2" name="Kutni poveznik 11"/>
            <p:cNvCxnSpPr/>
            <p:nvPr/>
          </p:nvCxnSpPr>
          <p:spPr>
            <a:xfrm rot="10800000" flipV="1">
              <a:off x="5643570" y="3643314"/>
              <a:ext cx="1857388" cy="285752"/>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18" name="Grupa 17"/>
          <p:cNvGrpSpPr/>
          <p:nvPr/>
        </p:nvGrpSpPr>
        <p:grpSpPr>
          <a:xfrm>
            <a:off x="1000100" y="5500702"/>
            <a:ext cx="7142774" cy="1199199"/>
            <a:chOff x="1000100" y="5500702"/>
            <a:chExt cx="7142774" cy="1199199"/>
          </a:xfrm>
        </p:grpSpPr>
        <p:sp>
          <p:nvSpPr>
            <p:cNvPr id="14" name="TekstniOkvir 13"/>
            <p:cNvSpPr txBox="1"/>
            <p:nvPr/>
          </p:nvSpPr>
          <p:spPr>
            <a:xfrm>
              <a:off x="1428728" y="5715016"/>
              <a:ext cx="6714146" cy="984885"/>
            </a:xfrm>
            <a:prstGeom prst="rect">
              <a:avLst/>
            </a:prstGeom>
            <a:noFill/>
          </p:spPr>
          <p:txBody>
            <a:bodyPr wrap="none" rtlCol="0">
              <a:spAutoFit/>
            </a:bodyPr>
            <a:lstStyle/>
            <a:p>
              <a:pPr marL="0" lvl="8"/>
              <a:r>
                <a:rPr lang="hr-HR" sz="2000" dirty="0"/>
                <a:t>Probojni napon prilagodi nazivnom naponu diode (</a:t>
              </a:r>
              <a:r>
                <a:rPr lang="hr-HR" sz="2000" dirty="0" err="1"/>
                <a:t>npr</a:t>
              </a:r>
              <a:r>
                <a:rPr lang="hr-HR" sz="2000" dirty="0"/>
                <a:t>. 10,8V), </a:t>
              </a:r>
            </a:p>
            <a:p>
              <a:pPr marL="0" lvl="8"/>
              <a:r>
                <a:rPr lang="hr-HR" sz="2000" dirty="0"/>
                <a:t>kombiniraj nekoliko serijski spojenih baterija!</a:t>
              </a:r>
            </a:p>
            <a:p>
              <a:endParaRPr lang="hr-HR" dirty="0"/>
            </a:p>
          </p:txBody>
        </p:sp>
        <p:cxnSp>
          <p:nvCxnSpPr>
            <p:cNvPr id="16" name="Kutni poveznik 15"/>
            <p:cNvCxnSpPr/>
            <p:nvPr/>
          </p:nvCxnSpPr>
          <p:spPr>
            <a:xfrm rot="16200000" flipV="1">
              <a:off x="928662" y="5572140"/>
              <a:ext cx="500066" cy="357190"/>
            </a:xfrm>
            <a:prstGeom prst="bentConnector3">
              <a:avLst>
                <a:gd name="adj1" fmla="val 50000"/>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19" name="Rezervirano mjesto sadržaja 2"/>
          <p:cNvSpPr txBox="1">
            <a:spLocks/>
          </p:cNvSpPr>
          <p:nvPr/>
        </p:nvSpPr>
        <p:spPr>
          <a:xfrm>
            <a:off x="6572264" y="4357694"/>
            <a:ext cx="2357454" cy="64294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hr-HR" sz="3200" b="0" i="0" u="none" strike="noStrike" kern="1200" cap="none" spc="0" normalizeH="0" baseline="0" noProof="0" dirty="0">
                <a:ln>
                  <a:noFill/>
                </a:ln>
                <a:solidFill>
                  <a:srgbClr val="FF0000"/>
                </a:solidFill>
                <a:effectLst/>
                <a:uLnTx/>
                <a:uFillTx/>
                <a:latin typeface="+mn-lt"/>
                <a:ea typeface="+mn-ea"/>
                <a:cs typeface="+mn-cs"/>
              </a:rPr>
              <a:t>R=1k</a:t>
            </a:r>
            <a:r>
              <a:rPr kumimoji="0" lang="el-GR" sz="3200" b="0" i="0" u="none" strike="noStrike" kern="1200" cap="none" spc="0" normalizeH="0" baseline="0" noProof="0" dirty="0">
                <a:ln>
                  <a:noFill/>
                </a:ln>
                <a:solidFill>
                  <a:srgbClr val="FF0000"/>
                </a:solidFill>
                <a:effectLst/>
                <a:uLnTx/>
                <a:uFillTx/>
                <a:latin typeface="+mn-lt"/>
                <a:ea typeface="+mn-ea"/>
                <a:cs typeface="+mn-cs"/>
              </a:rPr>
              <a:t>Ω</a:t>
            </a:r>
            <a:endParaRPr kumimoji="0" lang="hr-HR" sz="3200" b="0" i="0" u="none" strike="noStrike" kern="1200" cap="none" spc="0" normalizeH="0" baseline="0" noProof="0" dirty="0">
              <a:ln>
                <a:noFill/>
              </a:ln>
              <a:solidFill>
                <a:srgbClr val="FF0000"/>
              </a:solidFill>
              <a:effectLst/>
              <a:uLnTx/>
              <a:uFillTx/>
              <a:latin typeface="+mn-lt"/>
              <a:ea typeface="+mn-ea"/>
              <a:cs typeface="+mn-cs"/>
            </a:endParaRP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Grupa 19"/>
          <p:cNvGrpSpPr/>
          <p:nvPr/>
        </p:nvGrpSpPr>
        <p:grpSpPr>
          <a:xfrm>
            <a:off x="5004048" y="2636912"/>
            <a:ext cx="3780260" cy="3276244"/>
            <a:chOff x="5148064" y="2708920"/>
            <a:chExt cx="3780260" cy="3276244"/>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708920"/>
              <a:ext cx="1964188" cy="2971822"/>
            </a:xfrm>
            <a:prstGeom prst="rect">
              <a:avLst/>
            </a:prstGeom>
            <a:ln>
              <a:noFill/>
            </a:ln>
            <a:effectLst>
              <a:softEdge rad="112500"/>
            </a:effectLst>
          </p:spPr>
        </p:pic>
        <p:pic>
          <p:nvPicPr>
            <p:cNvPr id="4" name="Slika 3"/>
            <p:cNvPicPr>
              <a:picLocks noChangeAspect="1"/>
            </p:cNvPicPr>
            <p:nvPr/>
          </p:nvPicPr>
          <p:blipFill>
            <a:blip r:embed="rId3"/>
            <a:stretch>
              <a:fillRect/>
            </a:stretch>
          </p:blipFill>
          <p:spPr>
            <a:xfrm>
              <a:off x="7020272" y="2947857"/>
              <a:ext cx="1908052" cy="3037307"/>
            </a:xfrm>
            <a:prstGeom prst="rect">
              <a:avLst/>
            </a:prstGeom>
          </p:spPr>
        </p:pic>
      </p:grpSp>
      <p:sp>
        <p:nvSpPr>
          <p:cNvPr id="8" name="Naslov 1"/>
          <p:cNvSpPr txBox="1">
            <a:spLocks/>
          </p:cNvSpPr>
          <p:nvPr/>
        </p:nvSpPr>
        <p:spPr>
          <a:xfrm>
            <a:off x="2123728" y="980727"/>
            <a:ext cx="6048672" cy="952762"/>
          </a:xfrm>
          <a:prstGeom prst="rect">
            <a:avLst/>
          </a:prstGeom>
          <a:solidFill>
            <a:srgbClr val="328C7D"/>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r-HR" b="1" i="1" dirty="0">
                <a:solidFill>
                  <a:srgbClr val="816D60"/>
                </a:solidFill>
                <a:effectLst>
                  <a:outerShdw blurRad="38100" dist="38100" dir="2700000" algn="tl">
                    <a:srgbClr val="000000">
                      <a:alpha val="43137"/>
                    </a:srgbClr>
                  </a:outerShdw>
                </a:effectLst>
              </a:rPr>
              <a:t> </a:t>
            </a:r>
            <a:r>
              <a:rPr lang="hr-HR" sz="4800" b="1" i="1" dirty="0">
                <a:solidFill>
                  <a:schemeClr val="bg1"/>
                </a:solidFill>
                <a:effectLst>
                  <a:outerShdw blurRad="38100" dist="38100" dir="2700000" algn="tl">
                    <a:srgbClr val="000000">
                      <a:alpha val="43137"/>
                    </a:srgbClr>
                  </a:outerShdw>
                </a:effectLst>
              </a:rPr>
              <a:t>Diode</a:t>
            </a:r>
            <a:endParaRPr lang="hr-HR" sz="4800" dirty="0">
              <a:solidFill>
                <a:schemeClr val="bg1"/>
              </a:solidFill>
              <a:effectLst>
                <a:outerShdw blurRad="38100" dist="38100" dir="2700000" algn="tl">
                  <a:srgbClr val="000000">
                    <a:alpha val="43137"/>
                  </a:srgbClr>
                </a:outerShdw>
              </a:effectLst>
            </a:endParaRPr>
          </a:p>
        </p:txBody>
      </p:sp>
      <p:sp>
        <p:nvSpPr>
          <p:cNvPr id="7" name="Rezervirano mjesto sadržaja 2"/>
          <p:cNvSpPr txBox="1">
            <a:spLocks/>
          </p:cNvSpPr>
          <p:nvPr/>
        </p:nvSpPr>
        <p:spPr>
          <a:xfrm>
            <a:off x="256990" y="2178466"/>
            <a:ext cx="5309179" cy="3274994"/>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hr-HR" b="1" dirty="0">
                <a:solidFill>
                  <a:srgbClr val="328C7D"/>
                </a:solidFill>
                <a:effectLst>
                  <a:outerShdw blurRad="38100" dist="38100" dir="2700000" algn="tl">
                    <a:srgbClr val="000000">
                      <a:alpha val="43137"/>
                    </a:srgbClr>
                  </a:outerShdw>
                </a:effectLst>
              </a:rPr>
              <a:t>Dioda </a:t>
            </a:r>
            <a:r>
              <a:rPr lang="hr-HR" dirty="0">
                <a:solidFill>
                  <a:schemeClr val="bg1">
                    <a:lumMod val="50000"/>
                  </a:schemeClr>
                </a:solidFill>
              </a:rPr>
              <a:t>je aktivni elektronički element čija je struktura nastala spajanjem pozitivnog poluvodičkog materijala (P-tip) s negativnim poluvodičkim materijalom (N-tip), a osnovno svojstvo diode je da propušta struju samo u jednom smjeru (PN smjeru).</a:t>
            </a:r>
          </a:p>
          <a:p>
            <a:pPr algn="l"/>
            <a:r>
              <a:rPr lang="hr-HR" b="1" i="1" dirty="0">
                <a:solidFill>
                  <a:schemeClr val="bg1">
                    <a:lumMod val="50000"/>
                  </a:schemeClr>
                </a:solidFill>
              </a:rPr>
              <a:t>Oznaka: </a:t>
            </a:r>
            <a:r>
              <a:rPr lang="hr-HR" b="1" i="1" dirty="0">
                <a:solidFill>
                  <a:srgbClr val="328C7D"/>
                </a:solidFill>
                <a:effectLst>
                  <a:outerShdw blurRad="38100" dist="38100" dir="2700000" algn="tl">
                    <a:srgbClr val="000000">
                      <a:alpha val="43137"/>
                    </a:srgbClr>
                  </a:outerShdw>
                </a:effectLst>
              </a:rPr>
              <a:t>D</a:t>
            </a:r>
          </a:p>
          <a:p>
            <a:pPr algn="l"/>
            <a:r>
              <a:rPr lang="hr-HR" b="1" i="1" dirty="0">
                <a:solidFill>
                  <a:schemeClr val="bg1">
                    <a:lumMod val="50000"/>
                  </a:schemeClr>
                </a:solidFill>
              </a:rPr>
              <a:t>Simbol:</a:t>
            </a:r>
            <a:endParaRPr lang="hr-HR" b="1" i="1" dirty="0"/>
          </a:p>
        </p:txBody>
      </p:sp>
      <p:pic>
        <p:nvPicPr>
          <p:cNvPr id="10" name="Slika 9"/>
          <p:cNvPicPr>
            <a:picLocks noChangeAspect="1"/>
          </p:cNvPicPr>
          <p:nvPr/>
        </p:nvPicPr>
        <p:blipFill rotWithShape="1">
          <a:blip r:embed="rId4"/>
          <a:srcRect l="1136" t="17633" r="5070" b="19663"/>
          <a:stretch/>
        </p:blipFill>
        <p:spPr>
          <a:xfrm rot="5400000">
            <a:off x="1621213" y="191891"/>
            <a:ext cx="930971" cy="2508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3" name="Grupa 18"/>
          <p:cNvGrpSpPr/>
          <p:nvPr/>
        </p:nvGrpSpPr>
        <p:grpSpPr>
          <a:xfrm>
            <a:off x="1957338" y="5953171"/>
            <a:ext cx="2664296" cy="782104"/>
            <a:chOff x="1187624" y="5805264"/>
            <a:chExt cx="2448272" cy="576064"/>
          </a:xfrm>
        </p:grpSpPr>
        <p:sp>
          <p:nvSpPr>
            <p:cNvPr id="5" name="Pravokutnik 4"/>
            <p:cNvSpPr/>
            <p:nvPr/>
          </p:nvSpPr>
          <p:spPr>
            <a:xfrm>
              <a:off x="1763688" y="5805264"/>
              <a:ext cx="1296144" cy="57606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hr-HR"/>
            </a:p>
          </p:txBody>
        </p:sp>
        <p:sp>
          <p:nvSpPr>
            <p:cNvPr id="6" name="Pravokutnik 5"/>
            <p:cNvSpPr/>
            <p:nvPr/>
          </p:nvSpPr>
          <p:spPr>
            <a:xfrm>
              <a:off x="3059832" y="6093296"/>
              <a:ext cx="57606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Pravokutnik 10"/>
            <p:cNvSpPr/>
            <p:nvPr/>
          </p:nvSpPr>
          <p:spPr>
            <a:xfrm>
              <a:off x="1187624" y="6125369"/>
              <a:ext cx="576064"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2699792" y="5805264"/>
              <a:ext cx="144016" cy="57606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16" name="Grupa 17"/>
          <p:cNvGrpSpPr/>
          <p:nvPr/>
        </p:nvGrpSpPr>
        <p:grpSpPr>
          <a:xfrm>
            <a:off x="2049854" y="4764629"/>
            <a:ext cx="2448272" cy="955598"/>
            <a:chOff x="1187624" y="4725144"/>
            <a:chExt cx="2448272" cy="955598"/>
          </a:xfrm>
        </p:grpSpPr>
        <p:sp>
          <p:nvSpPr>
            <p:cNvPr id="14" name="Pravokutnik 13"/>
            <p:cNvSpPr/>
            <p:nvPr/>
          </p:nvSpPr>
          <p:spPr>
            <a:xfrm>
              <a:off x="1187624" y="5157192"/>
              <a:ext cx="2448272" cy="72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Urezana strelica udesno 14"/>
            <p:cNvSpPr/>
            <p:nvPr/>
          </p:nvSpPr>
          <p:spPr>
            <a:xfrm>
              <a:off x="2051720" y="4787168"/>
              <a:ext cx="648072" cy="812056"/>
            </a:xfrm>
            <a:prstGeom prst="notchedRightArrow">
              <a:avLst>
                <a:gd name="adj1" fmla="val 7187"/>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7" name="Ravni poveznik 16"/>
            <p:cNvCxnSpPr/>
            <p:nvPr/>
          </p:nvCxnSpPr>
          <p:spPr>
            <a:xfrm>
              <a:off x="2699792" y="4725144"/>
              <a:ext cx="0" cy="955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kstniOkvir 1"/>
          <p:cNvSpPr txBox="1"/>
          <p:nvPr/>
        </p:nvSpPr>
        <p:spPr>
          <a:xfrm>
            <a:off x="1184789" y="5841678"/>
            <a:ext cx="1152128" cy="369332"/>
          </a:xfrm>
          <a:prstGeom prst="rect">
            <a:avLst/>
          </a:prstGeom>
          <a:ln>
            <a:solidFill>
              <a:srgbClr val="328C7D"/>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b="1" dirty="0">
                <a:solidFill>
                  <a:srgbClr val="328C7D"/>
                </a:solidFill>
              </a:rPr>
              <a:t>ANODA  +</a:t>
            </a:r>
          </a:p>
        </p:txBody>
      </p:sp>
      <p:sp>
        <p:nvSpPr>
          <p:cNvPr id="21" name="TekstniOkvir 20"/>
          <p:cNvSpPr txBox="1"/>
          <p:nvPr/>
        </p:nvSpPr>
        <p:spPr>
          <a:xfrm>
            <a:off x="4203345" y="5841678"/>
            <a:ext cx="1191852" cy="369332"/>
          </a:xfrm>
          <a:prstGeom prst="rect">
            <a:avLst/>
          </a:prstGeom>
          <a:ln>
            <a:solidFill>
              <a:srgbClr val="328C7D"/>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hr-HR" b="1" dirty="0">
                <a:solidFill>
                  <a:srgbClr val="328C7D"/>
                </a:solidFill>
              </a:rPr>
              <a:t>KATODA </a:t>
            </a:r>
            <a:r>
              <a:rPr lang="hr-HR" b="1" dirty="0">
                <a:solidFill>
                  <a:srgbClr val="328C7D"/>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61880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Slika 24"/>
          <p:cNvPicPr>
            <a:picLocks noChangeAspect="1"/>
          </p:cNvPicPr>
          <p:nvPr/>
        </p:nvPicPr>
        <p:blipFill rotWithShape="1">
          <a:blip r:embed="rId3">
            <a:extLst>
              <a:ext uri="{28A0092B-C50C-407E-A947-70E740481C1C}">
                <a14:useLocalDpi xmlns:a14="http://schemas.microsoft.com/office/drawing/2010/main" val="0"/>
              </a:ext>
            </a:extLst>
          </a:blip>
          <a:srcRect r="14859"/>
          <a:stretch/>
        </p:blipFill>
        <p:spPr>
          <a:xfrm>
            <a:off x="5938356" y="785794"/>
            <a:ext cx="3205644" cy="2823830"/>
          </a:xfrm>
          <a:prstGeom prst="rect">
            <a:avLst/>
          </a:prstGeom>
          <a:ln>
            <a:noFill/>
          </a:ln>
          <a:effectLst>
            <a:softEdge rad="112500"/>
          </a:effectLst>
        </p:spPr>
      </p:pic>
      <p:sp>
        <p:nvSpPr>
          <p:cNvPr id="2" name="Naslov 1"/>
          <p:cNvSpPr>
            <a:spLocks noGrp="1"/>
          </p:cNvSpPr>
          <p:nvPr>
            <p:ph type="title"/>
          </p:nvPr>
        </p:nvSpPr>
        <p:spPr/>
        <p:txBody>
          <a:bodyPr>
            <a:normAutofit fontScale="90000"/>
          </a:bodyPr>
          <a:lstStyle/>
          <a:p>
            <a:r>
              <a:rPr lang="hr-HR" dirty="0"/>
              <a:t>Aktivni elektronički elementi - Tranzistori</a:t>
            </a:r>
          </a:p>
        </p:txBody>
      </p:sp>
      <p:sp>
        <p:nvSpPr>
          <p:cNvPr id="3" name="Rezervirano mjesto sadržaja 2"/>
          <p:cNvSpPr>
            <a:spLocks noGrp="1"/>
          </p:cNvSpPr>
          <p:nvPr>
            <p:ph idx="1"/>
          </p:nvPr>
        </p:nvSpPr>
        <p:spPr/>
        <p:txBody>
          <a:bodyPr>
            <a:normAutofit fontScale="92500" lnSpcReduction="10000"/>
          </a:bodyPr>
          <a:lstStyle/>
          <a:p>
            <a:r>
              <a:rPr lang="hr-HR" dirty="0"/>
              <a:t>Simbol:</a:t>
            </a:r>
          </a:p>
          <a:p>
            <a:endParaRPr lang="hr-HR" dirty="0"/>
          </a:p>
          <a:p>
            <a:r>
              <a:rPr lang="hr-HR" dirty="0"/>
              <a:t>Oznaka: T</a:t>
            </a:r>
          </a:p>
          <a:p>
            <a:r>
              <a:rPr lang="hr-HR" dirty="0"/>
              <a:t>Vrste prema načinu polarizacije: PNP i NPN</a:t>
            </a:r>
          </a:p>
          <a:p>
            <a:r>
              <a:rPr lang="hr-HR" dirty="0"/>
              <a:t>Vrste prema osjetljivosti: silicijski-</a:t>
            </a:r>
            <a:r>
              <a:rPr lang="hr-HR" dirty="0" err="1"/>
              <a:t>germanij</a:t>
            </a:r>
            <a:r>
              <a:rPr lang="hr-HR" dirty="0"/>
              <a:t> i metal-oksid-silicij (FET)</a:t>
            </a:r>
          </a:p>
          <a:p>
            <a:r>
              <a:rPr lang="hr-HR" dirty="0"/>
              <a:t>Namjena: elektronički element koji regulira prolaz elektrona. Koristi se u gotovo svakom elektroničkom sklopu.</a:t>
            </a:r>
          </a:p>
        </p:txBody>
      </p:sp>
      <p:grpSp>
        <p:nvGrpSpPr>
          <p:cNvPr id="4" name="Grupa 3"/>
          <p:cNvGrpSpPr/>
          <p:nvPr/>
        </p:nvGrpSpPr>
        <p:grpSpPr>
          <a:xfrm>
            <a:off x="2357422" y="1428737"/>
            <a:ext cx="1201577" cy="1165992"/>
            <a:chOff x="1259632" y="4213625"/>
            <a:chExt cx="1728192" cy="1572845"/>
          </a:xfrm>
        </p:grpSpPr>
        <p:sp>
          <p:nvSpPr>
            <p:cNvPr id="5" name="Pravokutnik 4"/>
            <p:cNvSpPr/>
            <p:nvPr/>
          </p:nvSpPr>
          <p:spPr>
            <a:xfrm>
              <a:off x="1259632" y="4907448"/>
              <a:ext cx="9361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6" name="Ravni poveznik 5"/>
            <p:cNvCxnSpPr/>
            <p:nvPr/>
          </p:nvCxnSpPr>
          <p:spPr>
            <a:xfrm>
              <a:off x="2195736" y="4463369"/>
              <a:ext cx="0" cy="955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avni poveznik 6"/>
            <p:cNvCxnSpPr/>
            <p:nvPr/>
          </p:nvCxnSpPr>
          <p:spPr>
            <a:xfrm>
              <a:off x="2699792" y="4213625"/>
              <a:ext cx="0" cy="3675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avni poveznik sa strelicom 7"/>
            <p:cNvCxnSpPr/>
            <p:nvPr/>
          </p:nvCxnSpPr>
          <p:spPr>
            <a:xfrm flipH="1">
              <a:off x="2195736" y="4581128"/>
              <a:ext cx="504056" cy="1440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vni poveznik 8"/>
            <p:cNvCxnSpPr/>
            <p:nvPr/>
          </p:nvCxnSpPr>
          <p:spPr>
            <a:xfrm>
              <a:off x="2699792" y="5418967"/>
              <a:ext cx="0" cy="3675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vni poveznik 9"/>
            <p:cNvCxnSpPr/>
            <p:nvPr/>
          </p:nvCxnSpPr>
          <p:spPr>
            <a:xfrm flipH="1" flipV="1">
              <a:off x="2195736" y="5229200"/>
              <a:ext cx="504056" cy="189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kstniOkvir 10"/>
            <p:cNvSpPr txBox="1"/>
            <p:nvPr/>
          </p:nvSpPr>
          <p:spPr>
            <a:xfrm>
              <a:off x="1760856" y="4931956"/>
              <a:ext cx="288032" cy="523220"/>
            </a:xfrm>
            <a:prstGeom prst="rect">
              <a:avLst/>
            </a:prstGeom>
            <a:noFill/>
          </p:spPr>
          <p:txBody>
            <a:bodyPr wrap="square" rtlCol="0">
              <a:spAutoFit/>
            </a:bodyPr>
            <a:lstStyle/>
            <a:p>
              <a:r>
                <a:rPr lang="hr-HR" sz="2800" dirty="0"/>
                <a:t>B</a:t>
              </a:r>
            </a:p>
          </p:txBody>
        </p:sp>
        <p:sp>
          <p:nvSpPr>
            <p:cNvPr id="12" name="TekstniOkvir 11"/>
            <p:cNvSpPr txBox="1"/>
            <p:nvPr/>
          </p:nvSpPr>
          <p:spPr>
            <a:xfrm>
              <a:off x="2699792" y="4247675"/>
              <a:ext cx="288032" cy="523220"/>
            </a:xfrm>
            <a:prstGeom prst="rect">
              <a:avLst/>
            </a:prstGeom>
            <a:noFill/>
          </p:spPr>
          <p:txBody>
            <a:bodyPr wrap="square" rtlCol="0">
              <a:spAutoFit/>
            </a:bodyPr>
            <a:lstStyle/>
            <a:p>
              <a:r>
                <a:rPr lang="hr-HR" sz="2800" dirty="0"/>
                <a:t>E</a:t>
              </a:r>
            </a:p>
          </p:txBody>
        </p:sp>
        <p:sp>
          <p:nvSpPr>
            <p:cNvPr id="13" name="TekstniOkvir 12"/>
            <p:cNvSpPr txBox="1"/>
            <p:nvPr/>
          </p:nvSpPr>
          <p:spPr>
            <a:xfrm>
              <a:off x="2696960" y="5126809"/>
              <a:ext cx="288032" cy="523220"/>
            </a:xfrm>
            <a:prstGeom prst="rect">
              <a:avLst/>
            </a:prstGeom>
            <a:noFill/>
          </p:spPr>
          <p:txBody>
            <a:bodyPr wrap="square" rtlCol="0">
              <a:spAutoFit/>
            </a:bodyPr>
            <a:lstStyle/>
            <a:p>
              <a:r>
                <a:rPr lang="hr-HR" sz="2800" dirty="0"/>
                <a:t>C</a:t>
              </a:r>
            </a:p>
          </p:txBody>
        </p:sp>
      </p:grpSp>
      <p:grpSp>
        <p:nvGrpSpPr>
          <p:cNvPr id="14" name="Grupa 13"/>
          <p:cNvGrpSpPr/>
          <p:nvPr/>
        </p:nvGrpSpPr>
        <p:grpSpPr>
          <a:xfrm>
            <a:off x="4799183" y="1477191"/>
            <a:ext cx="1201577" cy="1165992"/>
            <a:chOff x="3277729" y="4925998"/>
            <a:chExt cx="1728192" cy="1572845"/>
          </a:xfrm>
        </p:grpSpPr>
        <p:cxnSp>
          <p:nvCxnSpPr>
            <p:cNvPr id="15" name="Ravni poveznik 14"/>
            <p:cNvCxnSpPr/>
            <p:nvPr/>
          </p:nvCxnSpPr>
          <p:spPr>
            <a:xfrm>
              <a:off x="4717889" y="4925998"/>
              <a:ext cx="0" cy="3675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upa 52"/>
            <p:cNvGrpSpPr/>
            <p:nvPr/>
          </p:nvGrpSpPr>
          <p:grpSpPr>
            <a:xfrm>
              <a:off x="3277729" y="4960048"/>
              <a:ext cx="1728192" cy="1538795"/>
              <a:chOff x="3277729" y="4960048"/>
              <a:chExt cx="1728192" cy="1538795"/>
            </a:xfrm>
          </p:grpSpPr>
          <p:sp>
            <p:nvSpPr>
              <p:cNvPr id="17" name="Pravokutnik 13"/>
              <p:cNvSpPr/>
              <p:nvPr/>
            </p:nvSpPr>
            <p:spPr>
              <a:xfrm>
                <a:off x="3277729" y="5619821"/>
                <a:ext cx="9361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8" name="Ravni poveznik 17"/>
              <p:cNvCxnSpPr/>
              <p:nvPr/>
            </p:nvCxnSpPr>
            <p:spPr>
              <a:xfrm>
                <a:off x="4213833" y="5175742"/>
                <a:ext cx="0" cy="955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vni poveznik 18"/>
              <p:cNvCxnSpPr>
                <a:stCxn id="23" idx="1"/>
              </p:cNvCxnSpPr>
              <p:nvPr/>
            </p:nvCxnSpPr>
            <p:spPr>
              <a:xfrm>
                <a:off x="4715057" y="6100792"/>
                <a:ext cx="2832" cy="3980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vni poveznik 19"/>
              <p:cNvCxnSpPr/>
              <p:nvPr/>
            </p:nvCxnSpPr>
            <p:spPr>
              <a:xfrm flipH="1">
                <a:off x="4223473" y="5261219"/>
                <a:ext cx="494417" cy="1078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kstniOkvir 20"/>
              <p:cNvSpPr txBox="1"/>
              <p:nvPr/>
            </p:nvSpPr>
            <p:spPr>
              <a:xfrm>
                <a:off x="3567461" y="5053366"/>
                <a:ext cx="288032" cy="523220"/>
              </a:xfrm>
              <a:prstGeom prst="rect">
                <a:avLst/>
              </a:prstGeom>
              <a:noFill/>
            </p:spPr>
            <p:txBody>
              <a:bodyPr wrap="square" rtlCol="0">
                <a:spAutoFit/>
              </a:bodyPr>
              <a:lstStyle/>
              <a:p>
                <a:r>
                  <a:rPr lang="hr-HR" sz="2800" dirty="0"/>
                  <a:t>B</a:t>
                </a:r>
              </a:p>
            </p:txBody>
          </p:sp>
          <p:sp>
            <p:nvSpPr>
              <p:cNvPr id="22" name="TekstniOkvir 21"/>
              <p:cNvSpPr txBox="1"/>
              <p:nvPr/>
            </p:nvSpPr>
            <p:spPr>
              <a:xfrm>
                <a:off x="4717889" y="4960048"/>
                <a:ext cx="288032" cy="523220"/>
              </a:xfrm>
              <a:prstGeom prst="rect">
                <a:avLst/>
              </a:prstGeom>
              <a:noFill/>
            </p:spPr>
            <p:txBody>
              <a:bodyPr wrap="square" rtlCol="0">
                <a:spAutoFit/>
              </a:bodyPr>
              <a:lstStyle/>
              <a:p>
                <a:r>
                  <a:rPr lang="hr-HR" sz="2800" dirty="0"/>
                  <a:t>C</a:t>
                </a:r>
              </a:p>
            </p:txBody>
          </p:sp>
          <p:sp>
            <p:nvSpPr>
              <p:cNvPr id="23" name="TekstniOkvir 22"/>
              <p:cNvSpPr txBox="1"/>
              <p:nvPr/>
            </p:nvSpPr>
            <p:spPr>
              <a:xfrm>
                <a:off x="4715057" y="5839182"/>
                <a:ext cx="288032" cy="523220"/>
              </a:xfrm>
              <a:prstGeom prst="rect">
                <a:avLst/>
              </a:prstGeom>
              <a:noFill/>
            </p:spPr>
            <p:txBody>
              <a:bodyPr wrap="square" rtlCol="0">
                <a:spAutoFit/>
              </a:bodyPr>
              <a:lstStyle/>
              <a:p>
                <a:r>
                  <a:rPr lang="hr-HR" sz="2800" dirty="0"/>
                  <a:t>E</a:t>
                </a:r>
              </a:p>
            </p:txBody>
          </p:sp>
          <p:cxnSp>
            <p:nvCxnSpPr>
              <p:cNvPr id="24" name="Ravni poveznik sa strelicom 23"/>
              <p:cNvCxnSpPr>
                <a:endCxn id="23" idx="1"/>
              </p:cNvCxnSpPr>
              <p:nvPr/>
            </p:nvCxnSpPr>
            <p:spPr>
              <a:xfrm>
                <a:off x="4211001" y="5905939"/>
                <a:ext cx="504056" cy="1948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4"/>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8" name="Picture 6" descr="http://store.nerokas.co.ke/image/cache/data/npn-bc547-600x600.jpg"/>
          <p:cNvPicPr>
            <a:picLocks noChangeAspect="1" noChangeArrowheads="1"/>
          </p:cNvPicPr>
          <p:nvPr/>
        </p:nvPicPr>
        <p:blipFill>
          <a:blip r:embed="rId3"/>
          <a:srcRect/>
          <a:stretch>
            <a:fillRect/>
          </a:stretch>
        </p:blipFill>
        <p:spPr bwMode="auto">
          <a:xfrm rot="2794110">
            <a:off x="-347865" y="2866853"/>
            <a:ext cx="4189738" cy="4189738"/>
          </a:xfrm>
          <a:prstGeom prst="rect">
            <a:avLst/>
          </a:prstGeom>
          <a:noFill/>
        </p:spPr>
      </p:pic>
      <p:sp>
        <p:nvSpPr>
          <p:cNvPr id="2" name="Naslov 1"/>
          <p:cNvSpPr>
            <a:spLocks noGrp="1"/>
          </p:cNvSpPr>
          <p:nvPr>
            <p:ph type="title"/>
          </p:nvPr>
        </p:nvSpPr>
        <p:spPr/>
        <p:txBody>
          <a:bodyPr/>
          <a:lstStyle/>
          <a:p>
            <a:r>
              <a:rPr lang="hr-HR" dirty="0"/>
              <a:t>Tranzistori</a:t>
            </a:r>
          </a:p>
        </p:txBody>
      </p:sp>
      <p:sp>
        <p:nvSpPr>
          <p:cNvPr id="3" name="Rezervirano mjesto sadržaja 2"/>
          <p:cNvSpPr>
            <a:spLocks noGrp="1"/>
          </p:cNvSpPr>
          <p:nvPr>
            <p:ph idx="1"/>
          </p:nvPr>
        </p:nvSpPr>
        <p:spPr/>
        <p:txBody>
          <a:bodyPr/>
          <a:lstStyle/>
          <a:p>
            <a:r>
              <a:rPr lang="hr-HR" dirty="0"/>
              <a:t>NPN – </a:t>
            </a:r>
            <a:r>
              <a:rPr lang="hr-HR" dirty="0" err="1"/>
              <a:t>emiter</a:t>
            </a:r>
            <a:r>
              <a:rPr lang="hr-HR" dirty="0"/>
              <a:t> na negativan pola baterije</a:t>
            </a:r>
          </a:p>
          <a:p>
            <a:r>
              <a:rPr lang="hr-HR" dirty="0"/>
              <a:t>PNP – </a:t>
            </a:r>
            <a:r>
              <a:rPr lang="hr-HR" dirty="0" err="1"/>
              <a:t>emiter</a:t>
            </a:r>
            <a:r>
              <a:rPr lang="hr-HR" dirty="0"/>
              <a:t> na pozitivan pol baterije</a:t>
            </a:r>
          </a:p>
        </p:txBody>
      </p:sp>
      <p:sp>
        <p:nvSpPr>
          <p:cNvPr id="5" name="Rezervirano mjesto sadržaja 2"/>
          <p:cNvSpPr txBox="1">
            <a:spLocks/>
          </p:cNvSpPr>
          <p:nvPr/>
        </p:nvSpPr>
        <p:spPr>
          <a:xfrm>
            <a:off x="3286116" y="3071811"/>
            <a:ext cx="5214974" cy="34290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3200" b="0" i="0" u="none" strike="noStrike" kern="1200" cap="none" spc="0" normalizeH="0" baseline="0" noProof="0" dirty="0">
                <a:ln>
                  <a:noFill/>
                </a:ln>
                <a:solidFill>
                  <a:schemeClr val="tx1"/>
                </a:solidFill>
                <a:effectLst/>
                <a:uLnTx/>
                <a:uFillTx/>
                <a:latin typeface="+mn-lt"/>
                <a:ea typeface="+mn-ea"/>
                <a:cs typeface="+mn-cs"/>
              </a:rPr>
              <a:t>NPN – </a:t>
            </a:r>
            <a:r>
              <a:rPr kumimoji="0" lang="hr-HR" sz="3200" b="0" i="0" u="none" strike="noStrike" kern="1200" cap="none" spc="0" normalizeH="0" baseline="0" noProof="0" dirty="0">
                <a:ln>
                  <a:noFill/>
                </a:ln>
                <a:solidFill>
                  <a:srgbClr val="FF0000"/>
                </a:solidFill>
                <a:effectLst/>
                <a:uLnTx/>
                <a:uFillTx/>
                <a:latin typeface="+mn-lt"/>
                <a:ea typeface="+mn-ea"/>
                <a:cs typeface="+mn-cs"/>
              </a:rPr>
              <a:t>tekst</a:t>
            </a:r>
            <a:r>
              <a:rPr kumimoji="0" lang="hr-HR" sz="3200" b="0" i="0" u="none" strike="noStrike" kern="1200" cap="none" spc="0" normalizeH="0" noProof="0" dirty="0">
                <a:ln>
                  <a:noFill/>
                </a:ln>
                <a:solidFill>
                  <a:srgbClr val="FF0000"/>
                </a:solidFill>
                <a:effectLst/>
                <a:uLnTx/>
                <a:uFillTx/>
                <a:latin typeface="+mn-lt"/>
                <a:ea typeface="+mn-ea"/>
                <a:cs typeface="+mn-cs"/>
              </a:rPr>
              <a:t> naprijed (ravni dio), desna E, srednja B, lijeva C</a:t>
            </a:r>
            <a:r>
              <a:rPr kumimoji="0" lang="hr-HR" sz="3200" b="0" i="0" u="none" strike="noStrike" kern="1200" cap="none" spc="0" normalizeH="0" baseline="0" noProof="0" dirty="0">
                <a:ln>
                  <a:noFill/>
                </a:ln>
                <a:solidFill>
                  <a:srgbClr val="FF0000"/>
                </a:solidFill>
                <a:effectLst/>
                <a:uLnTx/>
                <a:uFillTx/>
                <a:latin typeface="+mn-lt"/>
                <a:ea typeface="+mn-ea"/>
                <a:cs typeface="+mn-cs"/>
              </a:rPr>
              <a:t> </a:t>
            </a:r>
          </a:p>
        </p:txBody>
      </p:sp>
      <p:pic>
        <p:nvPicPr>
          <p:cNvPr id="79876" name="Picture 4" descr="http://images.profileengine.com/large/434023532/tranzistor"/>
          <p:cNvPicPr>
            <a:picLocks noChangeAspect="1" noChangeArrowheads="1"/>
          </p:cNvPicPr>
          <p:nvPr/>
        </p:nvPicPr>
        <p:blipFill>
          <a:blip r:embed="rId4"/>
          <a:srcRect/>
          <a:stretch>
            <a:fillRect/>
          </a:stretch>
        </p:blipFill>
        <p:spPr bwMode="auto">
          <a:xfrm rot="16200000">
            <a:off x="4348161" y="4438657"/>
            <a:ext cx="1905000" cy="2028826"/>
          </a:xfrm>
          <a:prstGeom prst="rect">
            <a:avLst/>
          </a:prstGeom>
          <a:noFill/>
        </p:spPr>
      </p:pic>
      <p:sp>
        <p:nvSpPr>
          <p:cNvPr id="7" name="TekstniOkvir 6"/>
          <p:cNvSpPr txBox="1"/>
          <p:nvPr/>
        </p:nvSpPr>
        <p:spPr>
          <a:xfrm>
            <a:off x="6000760" y="4500570"/>
            <a:ext cx="642942" cy="369332"/>
          </a:xfrm>
          <a:prstGeom prst="rect">
            <a:avLst/>
          </a:prstGeom>
          <a:noFill/>
        </p:spPr>
        <p:txBody>
          <a:bodyPr wrap="square" rtlCol="0">
            <a:spAutoFit/>
          </a:bodyPr>
          <a:lstStyle/>
          <a:p>
            <a:r>
              <a:rPr lang="hr-HR" dirty="0"/>
              <a:t>E</a:t>
            </a:r>
          </a:p>
        </p:txBody>
      </p:sp>
      <p:sp>
        <p:nvSpPr>
          <p:cNvPr id="8" name="TekstniOkvir 7"/>
          <p:cNvSpPr txBox="1"/>
          <p:nvPr/>
        </p:nvSpPr>
        <p:spPr>
          <a:xfrm>
            <a:off x="5357818" y="6000768"/>
            <a:ext cx="642942" cy="369332"/>
          </a:xfrm>
          <a:prstGeom prst="rect">
            <a:avLst/>
          </a:prstGeom>
          <a:noFill/>
        </p:spPr>
        <p:txBody>
          <a:bodyPr wrap="square" rtlCol="0">
            <a:spAutoFit/>
          </a:bodyPr>
          <a:lstStyle/>
          <a:p>
            <a:r>
              <a:rPr lang="hr-HR" dirty="0"/>
              <a:t>B</a:t>
            </a:r>
          </a:p>
        </p:txBody>
      </p:sp>
      <p:sp>
        <p:nvSpPr>
          <p:cNvPr id="9" name="TekstniOkvir 8"/>
          <p:cNvSpPr txBox="1"/>
          <p:nvPr/>
        </p:nvSpPr>
        <p:spPr>
          <a:xfrm>
            <a:off x="4000496" y="4500570"/>
            <a:ext cx="642942" cy="369332"/>
          </a:xfrm>
          <a:prstGeom prst="rect">
            <a:avLst/>
          </a:prstGeom>
          <a:noFill/>
        </p:spPr>
        <p:txBody>
          <a:bodyPr wrap="square" rtlCol="0">
            <a:spAutoFit/>
          </a:bodyPr>
          <a:lstStyle/>
          <a:p>
            <a:r>
              <a:rPr lang="hr-HR" dirty="0"/>
              <a:t>C</a:t>
            </a:r>
          </a:p>
        </p:txBody>
      </p:sp>
      <p:sp>
        <p:nvSpPr>
          <p:cNvPr id="11" name="TekstniOkvir 10"/>
          <p:cNvSpPr txBox="1"/>
          <p:nvPr/>
        </p:nvSpPr>
        <p:spPr>
          <a:xfrm>
            <a:off x="1000100" y="5857892"/>
            <a:ext cx="642942" cy="369332"/>
          </a:xfrm>
          <a:prstGeom prst="rect">
            <a:avLst/>
          </a:prstGeom>
          <a:noFill/>
        </p:spPr>
        <p:txBody>
          <a:bodyPr wrap="square" rtlCol="0">
            <a:spAutoFit/>
          </a:bodyPr>
          <a:lstStyle/>
          <a:p>
            <a:r>
              <a:rPr lang="hr-HR" dirty="0"/>
              <a:t>C</a:t>
            </a:r>
          </a:p>
        </p:txBody>
      </p:sp>
      <p:sp>
        <p:nvSpPr>
          <p:cNvPr id="12" name="TekstniOkvir 11"/>
          <p:cNvSpPr txBox="1"/>
          <p:nvPr/>
        </p:nvSpPr>
        <p:spPr>
          <a:xfrm>
            <a:off x="1500166" y="6357958"/>
            <a:ext cx="642942" cy="369332"/>
          </a:xfrm>
          <a:prstGeom prst="rect">
            <a:avLst/>
          </a:prstGeom>
          <a:noFill/>
        </p:spPr>
        <p:txBody>
          <a:bodyPr wrap="square" rtlCol="0">
            <a:spAutoFit/>
          </a:bodyPr>
          <a:lstStyle/>
          <a:p>
            <a:r>
              <a:rPr lang="hr-HR" dirty="0"/>
              <a:t>B</a:t>
            </a:r>
          </a:p>
        </p:txBody>
      </p:sp>
      <p:sp>
        <p:nvSpPr>
          <p:cNvPr id="13" name="TekstniOkvir 12"/>
          <p:cNvSpPr txBox="1"/>
          <p:nvPr/>
        </p:nvSpPr>
        <p:spPr>
          <a:xfrm>
            <a:off x="2071670" y="5929330"/>
            <a:ext cx="642942" cy="369332"/>
          </a:xfrm>
          <a:prstGeom prst="rect">
            <a:avLst/>
          </a:prstGeom>
          <a:noFill/>
        </p:spPr>
        <p:txBody>
          <a:bodyPr wrap="square" rtlCol="0">
            <a:spAutoFit/>
          </a:bodyPr>
          <a:lstStyle/>
          <a:p>
            <a:r>
              <a:rPr lang="hr-HR" dirty="0"/>
              <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2" presetClass="entr" presetSubtype="4" fill="hold" nodeType="withEffect">
                                  <p:stCondLst>
                                    <p:cond delay="0"/>
                                  </p:stCondLst>
                                  <p:childTnLst>
                                    <p:set>
                                      <p:cBhvr>
                                        <p:cTn id="24" dur="1" fill="hold">
                                          <p:stCondLst>
                                            <p:cond delay="0"/>
                                          </p:stCondLst>
                                        </p:cTn>
                                        <p:tgtEl>
                                          <p:spTgt spid="79876"/>
                                        </p:tgtEl>
                                        <p:attrNameLst>
                                          <p:attrName>style.visibility</p:attrName>
                                        </p:attrNameLst>
                                      </p:cBhvr>
                                      <p:to>
                                        <p:strVal val="visible"/>
                                      </p:to>
                                    </p:set>
                                    <p:anim calcmode="lin" valueType="num">
                                      <p:cBhvr additive="base">
                                        <p:cTn id="25" dur="500" fill="hold"/>
                                        <p:tgtEl>
                                          <p:spTgt spid="79876"/>
                                        </p:tgtEl>
                                        <p:attrNameLst>
                                          <p:attrName>ppt_x</p:attrName>
                                        </p:attrNameLst>
                                      </p:cBhvr>
                                      <p:tavLst>
                                        <p:tav tm="0">
                                          <p:val>
                                            <p:strVal val="#ppt_x"/>
                                          </p:val>
                                        </p:tav>
                                        <p:tav tm="100000">
                                          <p:val>
                                            <p:strVal val="#ppt_x"/>
                                          </p:val>
                                        </p:tav>
                                      </p:tavLst>
                                    </p:anim>
                                    <p:anim calcmode="lin" valueType="num">
                                      <p:cBhvr additive="base">
                                        <p:cTn id="26" dur="500" fill="hold"/>
                                        <p:tgtEl>
                                          <p:spTgt spid="79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Tranzistori – </a:t>
            </a:r>
            <a:r>
              <a:rPr lang="hr-HR" dirty="0" err="1"/>
              <a:t>diodni</a:t>
            </a:r>
            <a:r>
              <a:rPr lang="hr-HR" dirty="0"/>
              <a:t> model</a:t>
            </a:r>
          </a:p>
        </p:txBody>
      </p:sp>
      <p:pic>
        <p:nvPicPr>
          <p:cNvPr id="84996" name="Picture 4" descr="http://i.stack.imgur.com/ehOBH.png"/>
          <p:cNvPicPr>
            <a:picLocks noChangeAspect="1" noChangeArrowheads="1"/>
          </p:cNvPicPr>
          <p:nvPr/>
        </p:nvPicPr>
        <p:blipFill>
          <a:blip r:embed="rId3"/>
          <a:srcRect/>
          <a:stretch>
            <a:fillRect/>
          </a:stretch>
        </p:blipFill>
        <p:spPr bwMode="auto">
          <a:xfrm>
            <a:off x="4572000" y="1142984"/>
            <a:ext cx="4229110" cy="5286388"/>
          </a:xfrm>
          <a:prstGeom prst="rect">
            <a:avLst/>
          </a:prstGeom>
          <a:noFill/>
        </p:spPr>
      </p:pic>
      <p:sp>
        <p:nvSpPr>
          <p:cNvPr id="16" name="Rezervirano mjesto sadržaja 15"/>
          <p:cNvSpPr>
            <a:spLocks noGrp="1"/>
          </p:cNvSpPr>
          <p:nvPr>
            <p:ph idx="1"/>
          </p:nvPr>
        </p:nvSpPr>
        <p:spPr>
          <a:xfrm>
            <a:off x="457200" y="2357430"/>
            <a:ext cx="3900486" cy="3768733"/>
          </a:xfrm>
        </p:spPr>
        <p:txBody>
          <a:bodyPr>
            <a:normAutofit lnSpcReduction="10000"/>
          </a:bodyPr>
          <a:lstStyle/>
          <a:p>
            <a:r>
              <a:rPr lang="hr-HR" dirty="0"/>
              <a:t>Tranzistor je dioda proširena sa još jednim slojem (3 konektora)</a:t>
            </a:r>
          </a:p>
          <a:p>
            <a:endParaRPr lang="hr-HR" dirty="0"/>
          </a:p>
          <a:p>
            <a:pPr>
              <a:buNone/>
            </a:pPr>
            <a:r>
              <a:rPr lang="hr-HR" dirty="0"/>
              <a:t>PN+P</a:t>
            </a:r>
          </a:p>
          <a:p>
            <a:pPr>
              <a:buNone/>
            </a:pPr>
            <a:r>
              <a:rPr lang="hr-HR" dirty="0"/>
              <a:t>NP+N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tranzistor kao sklopka shema.png"/>
          <p:cNvPicPr>
            <a:picLocks noChangeAspect="1"/>
          </p:cNvPicPr>
          <p:nvPr/>
        </p:nvPicPr>
        <p:blipFill>
          <a:blip r:embed="rId3"/>
          <a:stretch>
            <a:fillRect/>
          </a:stretch>
        </p:blipFill>
        <p:spPr>
          <a:xfrm>
            <a:off x="5357818" y="642918"/>
            <a:ext cx="3434196" cy="3981233"/>
          </a:xfrm>
          <a:prstGeom prst="rect">
            <a:avLst/>
          </a:prstGeom>
        </p:spPr>
      </p:pic>
      <p:sp>
        <p:nvSpPr>
          <p:cNvPr id="2" name="Naslov 1"/>
          <p:cNvSpPr>
            <a:spLocks noGrp="1"/>
          </p:cNvSpPr>
          <p:nvPr>
            <p:ph type="title"/>
          </p:nvPr>
        </p:nvSpPr>
        <p:spPr/>
        <p:txBody>
          <a:bodyPr/>
          <a:lstStyle/>
          <a:p>
            <a:r>
              <a:rPr lang="hr-HR" dirty="0"/>
              <a:t>Vježba - spajanje tranzistora</a:t>
            </a:r>
          </a:p>
        </p:txBody>
      </p:sp>
      <p:sp>
        <p:nvSpPr>
          <p:cNvPr id="3" name="Rezervirano mjesto sadržaja 2"/>
          <p:cNvSpPr>
            <a:spLocks noGrp="1"/>
          </p:cNvSpPr>
          <p:nvPr>
            <p:ph idx="1"/>
          </p:nvPr>
        </p:nvSpPr>
        <p:spPr>
          <a:xfrm>
            <a:off x="457200" y="1600201"/>
            <a:ext cx="4543428" cy="2043114"/>
          </a:xfrm>
        </p:spPr>
        <p:txBody>
          <a:bodyPr/>
          <a:lstStyle/>
          <a:p>
            <a:r>
              <a:rPr lang="hr-HR" dirty="0"/>
              <a:t>Tranzistor kao sklopka:</a:t>
            </a:r>
          </a:p>
          <a:p>
            <a:pPr lvl="1"/>
            <a:r>
              <a:rPr lang="hr-HR" dirty="0"/>
              <a:t>Struja baze R2 regulira propusnost tranzistora</a:t>
            </a:r>
          </a:p>
        </p:txBody>
      </p:sp>
      <p:pic>
        <p:nvPicPr>
          <p:cNvPr id="4" name="Slika 3" descr="tranzistor kao sklopka.png"/>
          <p:cNvPicPr>
            <a:picLocks noChangeAspect="1"/>
          </p:cNvPicPr>
          <p:nvPr/>
        </p:nvPicPr>
        <p:blipFill>
          <a:blip r:embed="rId4"/>
          <a:stretch>
            <a:fillRect/>
          </a:stretch>
        </p:blipFill>
        <p:spPr>
          <a:xfrm>
            <a:off x="357158" y="3714752"/>
            <a:ext cx="8643320" cy="3500462"/>
          </a:xfrm>
          <a:prstGeom prst="rect">
            <a:avLst/>
          </a:prstGeom>
        </p:spPr>
      </p:pic>
      <p:pic>
        <p:nvPicPr>
          <p:cNvPr id="6" name="Picture 2" descr="http://serialmakers.com/wp-content/uploads/2013/05/Figure-2-89.jpg"/>
          <p:cNvPicPr>
            <a:picLocks noChangeAspect="1" noChangeArrowheads="1"/>
          </p:cNvPicPr>
          <p:nvPr/>
        </p:nvPicPr>
        <p:blipFill>
          <a:blip r:embed="rId5"/>
          <a:srcRect/>
          <a:stretch>
            <a:fillRect/>
          </a:stretch>
        </p:blipFill>
        <p:spPr bwMode="auto">
          <a:xfrm>
            <a:off x="0" y="3143248"/>
            <a:ext cx="2962275" cy="3314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Elektronika – grane?!</a:t>
            </a:r>
          </a:p>
        </p:txBody>
      </p:sp>
      <p:sp>
        <p:nvSpPr>
          <p:cNvPr id="3" name="Rezervirano mjesto sadržaja 2"/>
          <p:cNvSpPr>
            <a:spLocks noGrp="1"/>
          </p:cNvSpPr>
          <p:nvPr>
            <p:ph idx="1"/>
          </p:nvPr>
        </p:nvSpPr>
        <p:spPr/>
        <p:txBody>
          <a:bodyPr/>
          <a:lstStyle/>
          <a:p>
            <a:r>
              <a:rPr lang="hr-HR" dirty="0"/>
              <a:t>Analogna elektronika (od 0V do 12V)</a:t>
            </a:r>
          </a:p>
          <a:p>
            <a:r>
              <a:rPr lang="hr-HR" dirty="0"/>
              <a:t>Digitalna elektronika (0/1)</a:t>
            </a:r>
          </a:p>
          <a:p>
            <a:r>
              <a:rPr lang="hr-HR" dirty="0"/>
              <a:t>Mikroelektronika</a:t>
            </a:r>
          </a:p>
          <a:p>
            <a:endParaRPr lang="hr-HR" dirty="0"/>
          </a:p>
        </p:txBody>
      </p:sp>
      <p:pic>
        <p:nvPicPr>
          <p:cNvPr id="44034" name="Picture 2" descr="http://cdn.wonderfulengineering.com/wp-content/uploads/2014/06/What-is-Electronics-Engineering-7.jpg"/>
          <p:cNvPicPr>
            <a:picLocks noChangeAspect="1" noChangeArrowheads="1"/>
          </p:cNvPicPr>
          <p:nvPr/>
        </p:nvPicPr>
        <p:blipFill>
          <a:blip r:embed="rId3"/>
          <a:srcRect/>
          <a:stretch>
            <a:fillRect/>
          </a:stretch>
        </p:blipFill>
        <p:spPr bwMode="auto">
          <a:xfrm>
            <a:off x="2520305" y="3643314"/>
            <a:ext cx="6623696" cy="321468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t>Vježba – tranzistor kao sklopka (2)</a:t>
            </a:r>
          </a:p>
        </p:txBody>
      </p:sp>
      <p:sp>
        <p:nvSpPr>
          <p:cNvPr id="3" name="Rezervirano mjesto sadržaja 2"/>
          <p:cNvSpPr>
            <a:spLocks noGrp="1"/>
          </p:cNvSpPr>
          <p:nvPr>
            <p:ph idx="1"/>
          </p:nvPr>
        </p:nvSpPr>
        <p:spPr/>
        <p:txBody>
          <a:bodyPr>
            <a:normAutofit lnSpcReduction="10000"/>
          </a:bodyPr>
          <a:lstStyle/>
          <a:p>
            <a:endParaRPr lang="hr-HR" dirty="0"/>
          </a:p>
          <a:p>
            <a:endParaRPr lang="hr-HR" dirty="0"/>
          </a:p>
          <a:p>
            <a:endParaRPr lang="hr-HR" dirty="0"/>
          </a:p>
          <a:p>
            <a:endParaRPr lang="hr-HR" dirty="0"/>
          </a:p>
          <a:p>
            <a:endParaRPr lang="hr-HR" dirty="0"/>
          </a:p>
          <a:p>
            <a:endParaRPr lang="hr-HR" dirty="0"/>
          </a:p>
          <a:p>
            <a:endParaRPr lang="hr-HR" dirty="0"/>
          </a:p>
          <a:p>
            <a:r>
              <a:rPr lang="hr-HR" dirty="0">
                <a:hlinkClick r:id="rId3"/>
              </a:rPr>
              <a:t>link</a:t>
            </a:r>
            <a:endParaRPr lang="hr-HR" dirty="0"/>
          </a:p>
        </p:txBody>
      </p:sp>
      <p:pic>
        <p:nvPicPr>
          <p:cNvPr id="86018" name="Picture 2" descr="http://img.f-alpha.net/electronics/semiconductor_devices/transistor/npn_transistor_iv.gif"/>
          <p:cNvPicPr>
            <a:picLocks noChangeAspect="1" noChangeArrowheads="1"/>
          </p:cNvPicPr>
          <p:nvPr/>
        </p:nvPicPr>
        <p:blipFill>
          <a:blip r:embed="rId4"/>
          <a:srcRect/>
          <a:stretch>
            <a:fillRect/>
          </a:stretch>
        </p:blipFill>
        <p:spPr bwMode="auto">
          <a:xfrm>
            <a:off x="142844" y="1285860"/>
            <a:ext cx="3143272" cy="4020464"/>
          </a:xfrm>
          <a:prstGeom prst="rect">
            <a:avLst/>
          </a:prstGeom>
          <a:noFill/>
        </p:spPr>
      </p:pic>
      <p:pic>
        <p:nvPicPr>
          <p:cNvPr id="86020" name="Picture 4" descr="http://img.f-alpha.net/electronics/semiconductor_devices/transistor/circuit_npn_transistor_iv_web.jpg"/>
          <p:cNvPicPr>
            <a:picLocks noChangeAspect="1" noChangeArrowheads="1"/>
          </p:cNvPicPr>
          <p:nvPr/>
        </p:nvPicPr>
        <p:blipFill>
          <a:blip r:embed="rId5"/>
          <a:srcRect/>
          <a:stretch>
            <a:fillRect/>
          </a:stretch>
        </p:blipFill>
        <p:spPr bwMode="auto">
          <a:xfrm>
            <a:off x="3048000" y="1571612"/>
            <a:ext cx="6096000" cy="46005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fade">
                                      <p:cBhvr>
                                        <p:cTn id="7" dur="2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Vježba – tranzistor kao pojačalo</a:t>
            </a:r>
          </a:p>
        </p:txBody>
      </p:sp>
      <p:sp>
        <p:nvSpPr>
          <p:cNvPr id="3" name="Rezervirano mjesto sadržaja 2"/>
          <p:cNvSpPr>
            <a:spLocks noGrp="1"/>
          </p:cNvSpPr>
          <p:nvPr>
            <p:ph idx="1"/>
          </p:nvPr>
        </p:nvSpPr>
        <p:spPr/>
        <p:txBody>
          <a:bodyPr>
            <a:normAutofit lnSpcReduction="10000"/>
          </a:bodyPr>
          <a:lstStyle/>
          <a:p>
            <a:endParaRPr lang="hr-HR" dirty="0"/>
          </a:p>
          <a:p>
            <a:endParaRPr lang="hr-HR" dirty="0"/>
          </a:p>
          <a:p>
            <a:endParaRPr lang="hr-HR" dirty="0"/>
          </a:p>
          <a:p>
            <a:endParaRPr lang="hr-HR" dirty="0"/>
          </a:p>
          <a:p>
            <a:endParaRPr lang="hr-HR" dirty="0"/>
          </a:p>
          <a:p>
            <a:endParaRPr lang="hr-HR" dirty="0"/>
          </a:p>
          <a:p>
            <a:endParaRPr lang="hr-HR" dirty="0"/>
          </a:p>
          <a:p>
            <a:r>
              <a:rPr lang="hr-HR" dirty="0">
                <a:hlinkClick r:id="rId3"/>
              </a:rPr>
              <a:t>link</a:t>
            </a:r>
            <a:endParaRPr lang="hr-HR" dirty="0"/>
          </a:p>
        </p:txBody>
      </p:sp>
      <p:pic>
        <p:nvPicPr>
          <p:cNvPr id="90114" name="Picture 2" descr="http://img.f-alpha.net/electronics/semiconductor_devices/transistor/circuit_amplifier_transistor_web.jpg"/>
          <p:cNvPicPr>
            <a:picLocks noChangeAspect="1" noChangeArrowheads="1"/>
          </p:cNvPicPr>
          <p:nvPr/>
        </p:nvPicPr>
        <p:blipFill>
          <a:blip r:embed="rId4"/>
          <a:srcRect/>
          <a:stretch>
            <a:fillRect/>
          </a:stretch>
        </p:blipFill>
        <p:spPr bwMode="auto">
          <a:xfrm>
            <a:off x="3765139" y="1857364"/>
            <a:ext cx="5378861" cy="4143404"/>
          </a:xfrm>
          <a:prstGeom prst="rect">
            <a:avLst/>
          </a:prstGeom>
          <a:noFill/>
        </p:spPr>
      </p:pic>
      <p:pic>
        <p:nvPicPr>
          <p:cNvPr id="90116" name="Picture 4" descr="http://img.f-alpha.net/electronics/semiconductor_devices/transistor/circuit_amplifier_transistor.gif"/>
          <p:cNvPicPr>
            <a:picLocks noChangeAspect="1" noChangeArrowheads="1"/>
          </p:cNvPicPr>
          <p:nvPr/>
        </p:nvPicPr>
        <p:blipFill>
          <a:blip r:embed="rId5"/>
          <a:srcRect/>
          <a:stretch>
            <a:fillRect/>
          </a:stretch>
        </p:blipFill>
        <p:spPr bwMode="auto">
          <a:xfrm>
            <a:off x="142844" y="1142984"/>
            <a:ext cx="3678408" cy="4214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500" fill="hold"/>
                                        <p:tgtEl>
                                          <p:spTgt spid="90114"/>
                                        </p:tgtEl>
                                        <p:attrNameLst>
                                          <p:attrName>ppt_x</p:attrName>
                                        </p:attrNameLst>
                                      </p:cBhvr>
                                      <p:tavLst>
                                        <p:tav tm="0">
                                          <p:val>
                                            <p:strVal val="#ppt_x"/>
                                          </p:val>
                                        </p:tav>
                                        <p:tav tm="100000">
                                          <p:val>
                                            <p:strVal val="#ppt_x"/>
                                          </p:val>
                                        </p:tav>
                                      </p:tavLst>
                                    </p:anim>
                                    <p:anim calcmode="lin" valueType="num">
                                      <p:cBhvr additive="base">
                                        <p:cTn id="8" dur="500" fill="hold"/>
                                        <p:tgtEl>
                                          <p:spTgt spid="90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Vježba – </a:t>
            </a:r>
            <a:r>
              <a:rPr lang="hr-HR" dirty="0">
                <a:hlinkClick r:id="rId3" action="ppaction://hlinkfile"/>
              </a:rPr>
              <a:t>tranzistorsko treptalo</a:t>
            </a:r>
            <a:endParaRPr lang="hr-HR" dirty="0"/>
          </a:p>
        </p:txBody>
      </p:sp>
      <p:pic>
        <p:nvPicPr>
          <p:cNvPr id="4" name="Rezervirano mjesto sadržaja 3" descr="treptalo_bb.png"/>
          <p:cNvPicPr>
            <a:picLocks noGrp="1" noChangeAspect="1"/>
          </p:cNvPicPr>
          <p:nvPr>
            <p:ph idx="1"/>
          </p:nvPr>
        </p:nvPicPr>
        <p:blipFill>
          <a:blip r:embed="rId4"/>
          <a:stretch>
            <a:fillRect/>
          </a:stretch>
        </p:blipFill>
        <p:spPr>
          <a:xfrm>
            <a:off x="285720" y="2214554"/>
            <a:ext cx="8733814" cy="4143404"/>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Princip rada:</a:t>
            </a:r>
          </a:p>
        </p:txBody>
      </p:sp>
      <p:sp>
        <p:nvSpPr>
          <p:cNvPr id="3" name="Rezervirano mjesto sadržaja 2"/>
          <p:cNvSpPr>
            <a:spLocks noGrp="1"/>
          </p:cNvSpPr>
          <p:nvPr>
            <p:ph idx="1"/>
          </p:nvPr>
        </p:nvSpPr>
        <p:spPr/>
        <p:txBody>
          <a:bodyPr>
            <a:normAutofit fontScale="70000" lnSpcReduction="20000"/>
          </a:bodyPr>
          <a:lstStyle/>
          <a:p>
            <a:pPr marL="457200" indent="-457200">
              <a:buFontTx/>
              <a:buAutoNum type="arabicPeriod"/>
              <a:defRPr/>
            </a:pPr>
            <a:r>
              <a:rPr lang="hr-HR" dirty="0"/>
              <a:t>Ograničavanje struje kroz diodu (slaganje diode i otpornika)</a:t>
            </a:r>
          </a:p>
          <a:p>
            <a:pPr marL="457200" indent="-457200">
              <a:buFontTx/>
              <a:buAutoNum type="arabicPeriod"/>
              <a:defRPr/>
            </a:pPr>
            <a:r>
              <a:rPr lang="hr-HR" dirty="0"/>
              <a:t>Uključivanje i isključivanje diode (dodavanje tranzistora)</a:t>
            </a:r>
          </a:p>
          <a:p>
            <a:pPr marL="457200" indent="-457200">
              <a:buFontTx/>
              <a:buAutoNum type="arabicPeriod"/>
              <a:defRPr/>
            </a:pPr>
            <a:r>
              <a:rPr lang="hr-HR" dirty="0"/>
              <a:t>RC krug (dodavanje kondenzatora)</a:t>
            </a:r>
          </a:p>
          <a:p>
            <a:pPr marL="457200" indent="-457200">
              <a:buFontTx/>
              <a:buAutoNum type="arabicPeriod"/>
              <a:defRPr/>
            </a:pPr>
            <a:r>
              <a:rPr lang="hr-HR" dirty="0"/>
              <a:t>Strujni krug u cijelosti</a:t>
            </a:r>
          </a:p>
          <a:p>
            <a:pPr marL="0" indent="0">
              <a:buNone/>
              <a:defRPr/>
            </a:pPr>
            <a:endParaRPr lang="hr-HR" dirty="0"/>
          </a:p>
          <a:p>
            <a:pPr>
              <a:defRPr/>
            </a:pPr>
            <a:r>
              <a:rPr lang="hr-HR" dirty="0"/>
              <a:t>Voditi računa o polaritetu diode i kondenzatora</a:t>
            </a:r>
          </a:p>
          <a:p>
            <a:pPr>
              <a:defRPr/>
            </a:pPr>
            <a:r>
              <a:rPr lang="hr-HR" dirty="0"/>
              <a:t>Objasniti izvode tranzistora (B E C)</a:t>
            </a:r>
          </a:p>
          <a:p>
            <a:pPr>
              <a:defRPr/>
            </a:pPr>
            <a:r>
              <a:rPr lang="hr-HR" dirty="0"/>
              <a:t>Objasniti značenje crvene i crne boje</a:t>
            </a:r>
          </a:p>
          <a:p>
            <a:r>
              <a:rPr lang="hr-HR" dirty="0"/>
              <a:t>Prilikom slaganja elemenata na pločici ponavljamo korake kao kada smo objašnjavali rad treptala. Pri postavljanju elemenata vodimo računa o polarizaciji diode i kondenzatora, te izvodima tranzistora.</a:t>
            </a:r>
          </a:p>
          <a:p>
            <a:r>
              <a:rPr lang="hr-HR" dirty="0"/>
              <a:t>Također objasniti značenje crvene i crne boje vodiča, zbog označavanja polariteta.</a:t>
            </a:r>
            <a:endParaRPr lang="en-US" dirty="0"/>
          </a:p>
          <a:p>
            <a:endParaRPr lang="hr-H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Radni listovi</a:t>
            </a:r>
          </a:p>
        </p:txBody>
      </p:sp>
      <p:sp>
        <p:nvSpPr>
          <p:cNvPr id="3" name="Rezervirano mjesto sadržaja 2"/>
          <p:cNvSpPr>
            <a:spLocks noGrp="1"/>
          </p:cNvSpPr>
          <p:nvPr>
            <p:ph idx="1"/>
          </p:nvPr>
        </p:nvSpPr>
        <p:spPr/>
        <p:txBody>
          <a:bodyPr/>
          <a:lstStyle/>
          <a:p>
            <a:r>
              <a:rPr lang="hr-HR" dirty="0">
                <a:hlinkClick r:id="rId3" action="ppaction://hlinkfile"/>
              </a:rPr>
              <a:t>Link</a:t>
            </a:r>
            <a:endParaRPr lang="hr-HR" dirty="0"/>
          </a:p>
          <a:p>
            <a:endParaRPr lang="hr-HR" dirty="0"/>
          </a:p>
          <a:p>
            <a:r>
              <a:rPr lang="hr-HR" dirty="0"/>
              <a:t>Kontrola napona u automobilu</a:t>
            </a:r>
          </a:p>
          <a:p>
            <a:r>
              <a:rPr lang="hr-HR" dirty="0"/>
              <a:t>Treptalo</a:t>
            </a:r>
          </a:p>
          <a:p>
            <a:r>
              <a:rPr lang="hr-HR"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411740"/>
            <a:ext cx="6408712" cy="4561495"/>
          </a:xfrm>
        </p:spPr>
      </p:pic>
    </p:spTree>
    <p:extLst>
      <p:ext uri="{BB962C8B-B14F-4D97-AF65-F5344CB8AC3E}">
        <p14:creationId xmlns:p14="http://schemas.microsoft.com/office/powerpoint/2010/main" val="1952007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85" t="4918" r="3261" b="16394"/>
          <a:stretch/>
        </p:blipFill>
        <p:spPr>
          <a:xfrm>
            <a:off x="1187624" y="1988840"/>
            <a:ext cx="6768752" cy="3456384"/>
          </a:xfrm>
        </p:spPr>
      </p:pic>
    </p:spTree>
    <p:extLst>
      <p:ext uri="{BB962C8B-B14F-4D97-AF65-F5344CB8AC3E}">
        <p14:creationId xmlns:p14="http://schemas.microsoft.com/office/powerpoint/2010/main" val="1565776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r>
              <a:rPr lang="hr-HR" dirty="0"/>
              <a:t>Vježba sa </a:t>
            </a:r>
            <a:r>
              <a:rPr lang="hr-HR" dirty="0" err="1"/>
              <a:t>tipkalom</a:t>
            </a:r>
            <a:endParaRPr lang="hr-HR" dirty="0"/>
          </a:p>
          <a:p>
            <a:r>
              <a:rPr lang="hr-HR" dirty="0"/>
              <a:t>Vježba sa sklopkom</a:t>
            </a:r>
          </a:p>
          <a:p>
            <a:r>
              <a:rPr lang="hr-HR" dirty="0" err="1"/>
              <a:t>fotootpornik</a:t>
            </a:r>
            <a:endParaRPr lang="hr-HR" dirty="0"/>
          </a:p>
          <a:p>
            <a:r>
              <a:rPr lang="hr-HR" dirty="0"/>
              <a:t>Treptalo</a:t>
            </a:r>
          </a:p>
          <a:p>
            <a:r>
              <a:rPr lang="hr-HR" dirty="0"/>
              <a:t>http://en.f-alpha.net/electronics/semiconductor-devices/transistor/lets-go/experiment-4-the-transistor-iv/</a:t>
            </a:r>
          </a:p>
        </p:txBody>
      </p:sp>
      <p:pic>
        <p:nvPicPr>
          <p:cNvPr id="81922" name="Picture 2" descr="http://serialmakers.com/wp-content/uploads/2013/05/Figure-2-89.jpg"/>
          <p:cNvPicPr>
            <a:picLocks noChangeAspect="1" noChangeArrowheads="1"/>
          </p:cNvPicPr>
          <p:nvPr/>
        </p:nvPicPr>
        <p:blipFill>
          <a:blip r:embed="rId2"/>
          <a:srcRect/>
          <a:stretch>
            <a:fillRect/>
          </a:stretch>
        </p:blipFill>
        <p:spPr bwMode="auto">
          <a:xfrm>
            <a:off x="5857884" y="714356"/>
            <a:ext cx="2962275" cy="3314700"/>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Elektroničke komponente</a:t>
            </a:r>
          </a:p>
        </p:txBody>
      </p:sp>
      <p:pic>
        <p:nvPicPr>
          <p:cNvPr id="43011" name="Picture 3" descr="https://upload.wikimedia.org/wikipedia/commons/thumb/e/ea/Componentes.JPG/400px-Componentes.JPG"/>
          <p:cNvPicPr>
            <a:picLocks noChangeAspect="1" noChangeArrowheads="1"/>
          </p:cNvPicPr>
          <p:nvPr/>
        </p:nvPicPr>
        <p:blipFill>
          <a:blip r:embed="rId3">
            <a:lum contrast="40000"/>
          </a:blip>
          <a:srcRect/>
          <a:stretch>
            <a:fillRect/>
          </a:stretch>
        </p:blipFill>
        <p:spPr bwMode="auto">
          <a:xfrm>
            <a:off x="4071902" y="2071678"/>
            <a:ext cx="5072098" cy="3487068"/>
          </a:xfrm>
          <a:prstGeom prst="rect">
            <a:avLst/>
          </a:prstGeom>
          <a:noFill/>
        </p:spPr>
      </p:pic>
      <p:sp>
        <p:nvSpPr>
          <p:cNvPr id="3" name="Rezervirano mjesto sadržaja 2"/>
          <p:cNvSpPr>
            <a:spLocks noGrp="1"/>
          </p:cNvSpPr>
          <p:nvPr>
            <p:ph idx="1"/>
          </p:nvPr>
        </p:nvSpPr>
        <p:spPr>
          <a:xfrm>
            <a:off x="457200" y="1643050"/>
            <a:ext cx="3900486" cy="4483113"/>
          </a:xfrm>
        </p:spPr>
        <p:txBody>
          <a:bodyPr>
            <a:normAutofit fontScale="85000" lnSpcReduction="20000"/>
          </a:bodyPr>
          <a:lstStyle/>
          <a:p>
            <a:r>
              <a:rPr lang="hr-HR" dirty="0"/>
              <a:t>Pasivne</a:t>
            </a:r>
          </a:p>
          <a:p>
            <a:pPr lvl="1"/>
            <a:r>
              <a:rPr lang="hr-HR" dirty="0"/>
              <a:t>Ne djeluju kao ispravljački i pojačivači signala (signal – provedena el. struja)</a:t>
            </a:r>
          </a:p>
          <a:p>
            <a:pPr lvl="2"/>
            <a:r>
              <a:rPr lang="hr-HR" dirty="0"/>
              <a:t>Otpornici, kondenzatori, zavojnice</a:t>
            </a:r>
          </a:p>
          <a:p>
            <a:pPr lvl="2"/>
            <a:endParaRPr lang="hr-HR" dirty="0"/>
          </a:p>
          <a:p>
            <a:r>
              <a:rPr lang="hr-HR" dirty="0"/>
              <a:t>Aktivne</a:t>
            </a:r>
          </a:p>
          <a:p>
            <a:pPr lvl="1"/>
            <a:r>
              <a:rPr lang="hr-HR" dirty="0"/>
              <a:t>Djeluju kao ispravljači i pojačivači signala</a:t>
            </a:r>
          </a:p>
          <a:p>
            <a:pPr lvl="2"/>
            <a:r>
              <a:rPr lang="hr-HR" dirty="0"/>
              <a:t>Diode, tranzistori, integrirani krugovi</a:t>
            </a:r>
          </a:p>
          <a:p>
            <a:pPr lvl="1">
              <a:buNone/>
            </a:pPr>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Pasivne elektroničke komponente - OTPORNICI</a:t>
            </a:r>
          </a:p>
        </p:txBody>
      </p:sp>
      <p:sp>
        <p:nvSpPr>
          <p:cNvPr id="3" name="Rezervirano mjesto sadržaja 2"/>
          <p:cNvSpPr>
            <a:spLocks noGrp="1"/>
          </p:cNvSpPr>
          <p:nvPr>
            <p:ph idx="1"/>
          </p:nvPr>
        </p:nvSpPr>
        <p:spPr/>
        <p:txBody>
          <a:bodyPr>
            <a:normAutofit fontScale="92500" lnSpcReduction="20000"/>
          </a:bodyPr>
          <a:lstStyle/>
          <a:p>
            <a:r>
              <a:rPr lang="hr-HR" dirty="0"/>
              <a:t>Simbol: </a:t>
            </a:r>
          </a:p>
          <a:p>
            <a:r>
              <a:rPr lang="hr-HR" dirty="0"/>
              <a:t>Oznaka: </a:t>
            </a:r>
            <a:r>
              <a:rPr lang="hr-HR" b="1" dirty="0"/>
              <a:t>R</a:t>
            </a:r>
            <a:r>
              <a:rPr lang="hr-HR" sz="2000" b="1" dirty="0"/>
              <a:t> </a:t>
            </a:r>
            <a:r>
              <a:rPr lang="hr-HR" sz="2000" dirty="0"/>
              <a:t> 	(</a:t>
            </a:r>
            <a:r>
              <a:rPr lang="hr-HR" sz="2000" dirty="0" err="1"/>
              <a:t>eng</a:t>
            </a:r>
            <a:r>
              <a:rPr lang="hr-HR" sz="2000" dirty="0"/>
              <a:t>. </a:t>
            </a:r>
            <a:r>
              <a:rPr lang="hr-HR" sz="2000" dirty="0" err="1"/>
              <a:t>resistor</a:t>
            </a:r>
            <a:r>
              <a:rPr lang="hr-HR" sz="2000" dirty="0"/>
              <a:t>)</a:t>
            </a:r>
          </a:p>
          <a:p>
            <a:r>
              <a:rPr lang="hr-HR" dirty="0"/>
              <a:t>Mjerna jedinica za otpor: </a:t>
            </a:r>
            <a:r>
              <a:rPr lang="el-GR" b="1" dirty="0"/>
              <a:t>Ω</a:t>
            </a:r>
            <a:r>
              <a:rPr lang="hr-HR" dirty="0"/>
              <a:t> </a:t>
            </a:r>
          </a:p>
          <a:p>
            <a:pPr>
              <a:buNone/>
            </a:pPr>
            <a:r>
              <a:rPr lang="hr-HR" dirty="0"/>
              <a:t>			</a:t>
            </a:r>
            <a:r>
              <a:rPr lang="hr-HR" sz="2000" dirty="0"/>
              <a:t>(čitaj: OM, po fizičaru </a:t>
            </a:r>
            <a:r>
              <a:rPr lang="hr-HR" sz="2000" dirty="0" err="1"/>
              <a:t>G.S</a:t>
            </a:r>
            <a:r>
              <a:rPr lang="hr-HR" sz="2000" dirty="0"/>
              <a:t>. </a:t>
            </a:r>
            <a:r>
              <a:rPr lang="hr-HR" sz="2000" dirty="0" err="1"/>
              <a:t>Ohmu</a:t>
            </a:r>
            <a:r>
              <a:rPr lang="hr-HR" sz="2000" dirty="0"/>
              <a:t>)</a:t>
            </a:r>
          </a:p>
          <a:p>
            <a:r>
              <a:rPr lang="hr-HR" dirty="0"/>
              <a:t>Namjena: </a:t>
            </a:r>
          </a:p>
          <a:p>
            <a:pPr lvl="1"/>
            <a:r>
              <a:rPr lang="hr-HR" dirty="0"/>
              <a:t>Pruža otpor prolasku električne struje</a:t>
            </a:r>
          </a:p>
          <a:p>
            <a:pPr lvl="1"/>
            <a:r>
              <a:rPr lang="hr-HR" dirty="0"/>
              <a:t>Ograničavamo el. struju i određujemo el. napon (Ohmov zakon R=U/I)</a:t>
            </a:r>
          </a:p>
          <a:p>
            <a:pPr lvl="1"/>
            <a:r>
              <a:rPr lang="hr-HR" dirty="0"/>
              <a:t>nastaje namatanjem tankih slojeva vodljivog filma do željene vrijednosti otpora</a:t>
            </a:r>
          </a:p>
        </p:txBody>
      </p:sp>
      <p:grpSp>
        <p:nvGrpSpPr>
          <p:cNvPr id="11" name="Grupa 10"/>
          <p:cNvGrpSpPr/>
          <p:nvPr/>
        </p:nvGrpSpPr>
        <p:grpSpPr>
          <a:xfrm>
            <a:off x="2285984" y="1643050"/>
            <a:ext cx="2500330" cy="357190"/>
            <a:chOff x="2285984" y="1643050"/>
            <a:chExt cx="2500330" cy="357190"/>
          </a:xfrm>
        </p:grpSpPr>
        <p:sp>
          <p:nvSpPr>
            <p:cNvPr id="4" name="Pravokutnik 3"/>
            <p:cNvSpPr/>
            <p:nvPr/>
          </p:nvSpPr>
          <p:spPr>
            <a:xfrm>
              <a:off x="2928926" y="1643050"/>
              <a:ext cx="1214446" cy="357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8" name="Ravni poveznik 7"/>
            <p:cNvCxnSpPr/>
            <p:nvPr/>
          </p:nvCxnSpPr>
          <p:spPr>
            <a:xfrm>
              <a:off x="4143372"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vni poveznik 9"/>
            <p:cNvCxnSpPr/>
            <p:nvPr/>
          </p:nvCxnSpPr>
          <p:spPr>
            <a:xfrm>
              <a:off x="2285984" y="1785926"/>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 name="Slika 11"/>
          <p:cNvPicPr>
            <a:picLocks noChangeAspect="1"/>
          </p:cNvPicPr>
          <p:nvPr/>
        </p:nvPicPr>
        <p:blipFill rotWithShape="1">
          <a:blip r:embed="rId3"/>
          <a:srcRect l="-322" t="14616" r="10055" b="5175"/>
          <a:stretch/>
        </p:blipFill>
        <p:spPr>
          <a:xfrm rot="5400000">
            <a:off x="6965172" y="750075"/>
            <a:ext cx="857257"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r"/>
            <a:r>
              <a:rPr lang="hr-HR" dirty="0"/>
              <a:t>OTPORNICI</a:t>
            </a:r>
          </a:p>
        </p:txBody>
      </p:sp>
      <p:sp>
        <p:nvSpPr>
          <p:cNvPr id="3" name="Rezervirano mjesto sadržaja 2"/>
          <p:cNvSpPr>
            <a:spLocks noGrp="1"/>
          </p:cNvSpPr>
          <p:nvPr>
            <p:ph idx="1"/>
          </p:nvPr>
        </p:nvSpPr>
        <p:spPr>
          <a:xfrm>
            <a:off x="357158" y="3143248"/>
            <a:ext cx="4614866" cy="4525963"/>
          </a:xfrm>
        </p:spPr>
        <p:txBody>
          <a:bodyPr/>
          <a:lstStyle/>
          <a:p>
            <a:r>
              <a:rPr lang="hr-HR" dirty="0"/>
              <a:t>Vježba – određivanje otpora po bojama</a:t>
            </a:r>
          </a:p>
        </p:txBody>
      </p:sp>
      <p:grpSp>
        <p:nvGrpSpPr>
          <p:cNvPr id="4" name="Grupa 20"/>
          <p:cNvGrpSpPr/>
          <p:nvPr/>
        </p:nvGrpSpPr>
        <p:grpSpPr>
          <a:xfrm>
            <a:off x="313815" y="5155527"/>
            <a:ext cx="4029267" cy="803556"/>
            <a:chOff x="251520" y="4647402"/>
            <a:chExt cx="4029267" cy="803556"/>
          </a:xfrm>
        </p:grpSpPr>
        <p:sp>
          <p:nvSpPr>
            <p:cNvPr id="5" name="Pravokutnik 4"/>
            <p:cNvSpPr/>
            <p:nvPr/>
          </p:nvSpPr>
          <p:spPr>
            <a:xfrm>
              <a:off x="1115616" y="4653136"/>
              <a:ext cx="2304256"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hr-HR"/>
            </a:p>
          </p:txBody>
        </p:sp>
        <p:sp>
          <p:nvSpPr>
            <p:cNvPr id="6" name="Pravokutnik 5"/>
            <p:cNvSpPr/>
            <p:nvPr/>
          </p:nvSpPr>
          <p:spPr>
            <a:xfrm>
              <a:off x="251520" y="5049180"/>
              <a:ext cx="864096" cy="53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3416691" y="5043446"/>
              <a:ext cx="864096" cy="53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a:off x="1475656" y="4653136"/>
              <a:ext cx="144016" cy="7920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1809742" y="4647402"/>
              <a:ext cx="144016" cy="7920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p:cNvSpPr/>
            <p:nvPr/>
          </p:nvSpPr>
          <p:spPr>
            <a:xfrm>
              <a:off x="2143828" y="4658870"/>
              <a:ext cx="144016" cy="7920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Pravokutnik 10"/>
            <p:cNvSpPr/>
            <p:nvPr/>
          </p:nvSpPr>
          <p:spPr>
            <a:xfrm>
              <a:off x="2929878" y="4647402"/>
              <a:ext cx="144016" cy="792088"/>
            </a:xfrm>
            <a:prstGeom prst="rect">
              <a:avLst/>
            </a:prstGeom>
            <a:solidFill>
              <a:srgbClr val="B71FA5"/>
            </a:solidFill>
            <a:ln>
              <a:solidFill>
                <a:srgbClr val="B71F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12" name="Pravokutni oblačić 11"/>
          <p:cNvSpPr/>
          <p:nvPr/>
        </p:nvSpPr>
        <p:spPr>
          <a:xfrm>
            <a:off x="2295720" y="4418303"/>
            <a:ext cx="1705408" cy="424635"/>
          </a:xfrm>
          <a:prstGeom prst="wedgeRectCallout">
            <a:avLst>
              <a:gd name="adj1" fmla="val -70730"/>
              <a:gd name="adj2" fmla="val 116287"/>
            </a:avLst>
          </a:prstGeom>
          <a:noFill/>
          <a:ln>
            <a:solidFill>
              <a:srgbClr val="328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bg1">
                    <a:lumMod val="50000"/>
                  </a:schemeClr>
                </a:solidFill>
              </a:rPr>
              <a:t>ZNAMENKA</a:t>
            </a:r>
            <a:endParaRPr lang="hr-HR" sz="2400" dirty="0">
              <a:solidFill>
                <a:schemeClr val="bg1">
                  <a:lumMod val="50000"/>
                </a:schemeClr>
              </a:solidFill>
            </a:endParaRPr>
          </a:p>
        </p:txBody>
      </p:sp>
      <p:sp>
        <p:nvSpPr>
          <p:cNvPr id="13" name="Pravokutni oblačić 12"/>
          <p:cNvSpPr/>
          <p:nvPr/>
        </p:nvSpPr>
        <p:spPr>
          <a:xfrm>
            <a:off x="1541516" y="6307655"/>
            <a:ext cx="1705408" cy="376625"/>
          </a:xfrm>
          <a:prstGeom prst="wedgeRectCallout">
            <a:avLst>
              <a:gd name="adj1" fmla="val -8557"/>
              <a:gd name="adj2" fmla="val -131628"/>
            </a:avLst>
          </a:prstGeom>
          <a:noFill/>
          <a:ln>
            <a:solidFill>
              <a:srgbClr val="328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bg1">
                    <a:lumMod val="50000"/>
                  </a:schemeClr>
                </a:solidFill>
              </a:rPr>
              <a:t>MNOŽITELJ</a:t>
            </a:r>
            <a:endParaRPr lang="hr-HR" sz="2400" dirty="0">
              <a:solidFill>
                <a:schemeClr val="bg1">
                  <a:lumMod val="50000"/>
                </a:schemeClr>
              </a:solidFill>
            </a:endParaRPr>
          </a:p>
        </p:txBody>
      </p:sp>
      <p:sp>
        <p:nvSpPr>
          <p:cNvPr id="14" name="Pravokutni oblačić 13"/>
          <p:cNvSpPr/>
          <p:nvPr/>
        </p:nvSpPr>
        <p:spPr>
          <a:xfrm>
            <a:off x="3410159" y="6307655"/>
            <a:ext cx="2016224" cy="376625"/>
          </a:xfrm>
          <a:prstGeom prst="wedgeRectCallout">
            <a:avLst>
              <a:gd name="adj1" fmla="val -67614"/>
              <a:gd name="adj2" fmla="val -145975"/>
            </a:avLst>
          </a:prstGeom>
          <a:noFill/>
          <a:ln>
            <a:solidFill>
              <a:srgbClr val="328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bg1">
                    <a:lumMod val="50000"/>
                  </a:schemeClr>
                </a:solidFill>
              </a:rPr>
              <a:t>TOLERANCIJA</a:t>
            </a:r>
            <a:endParaRPr lang="hr-HR" sz="2400" dirty="0">
              <a:solidFill>
                <a:schemeClr val="bg1">
                  <a:lumMod val="50000"/>
                </a:schemeClr>
              </a:solidFill>
            </a:endParaRPr>
          </a:p>
        </p:txBody>
      </p:sp>
      <p:sp>
        <p:nvSpPr>
          <p:cNvPr id="15" name="Pravokutni oblačić 14"/>
          <p:cNvSpPr/>
          <p:nvPr/>
        </p:nvSpPr>
        <p:spPr>
          <a:xfrm>
            <a:off x="446296" y="4418302"/>
            <a:ext cx="1705408" cy="422613"/>
          </a:xfrm>
          <a:prstGeom prst="wedgeRectCallout">
            <a:avLst>
              <a:gd name="adj1" fmla="val 17112"/>
              <a:gd name="adj2" fmla="val 131217"/>
            </a:avLst>
          </a:prstGeom>
          <a:noFill/>
          <a:ln>
            <a:solidFill>
              <a:srgbClr val="328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bg1">
                    <a:lumMod val="50000"/>
                  </a:schemeClr>
                </a:solidFill>
              </a:rPr>
              <a:t>ZNAMENKA</a:t>
            </a:r>
            <a:endParaRPr lang="hr-HR" sz="2400" dirty="0">
              <a:solidFill>
                <a:schemeClr val="bg1">
                  <a:lumMod val="50000"/>
                </a:schemeClr>
              </a:solidFill>
            </a:endParaRPr>
          </a:p>
        </p:txBody>
      </p:sp>
      <p:graphicFrame>
        <p:nvGraphicFramePr>
          <p:cNvPr id="17" name="Tablica 16"/>
          <p:cNvGraphicFramePr>
            <a:graphicFrameLocks noGrp="1"/>
          </p:cNvGraphicFramePr>
          <p:nvPr/>
        </p:nvGraphicFramePr>
        <p:xfrm>
          <a:off x="4857752" y="1285860"/>
          <a:ext cx="4071996" cy="4476995"/>
        </p:xfrm>
        <a:graphic>
          <a:graphicData uri="http://schemas.openxmlformats.org/drawingml/2006/table">
            <a:tbl>
              <a:tblPr firstRow="1" bandRow="1">
                <a:tableStyleId>{5C22544A-7EE6-4342-B048-85BDC9FD1C3A}</a:tableStyleId>
              </a:tblPr>
              <a:tblGrid>
                <a:gridCol w="1357332">
                  <a:extLst>
                    <a:ext uri="{9D8B030D-6E8A-4147-A177-3AD203B41FA5}">
                      <a16:colId xmlns:a16="http://schemas.microsoft.com/office/drawing/2014/main" val="20000"/>
                    </a:ext>
                  </a:extLst>
                </a:gridCol>
                <a:gridCol w="1357332">
                  <a:extLst>
                    <a:ext uri="{9D8B030D-6E8A-4147-A177-3AD203B41FA5}">
                      <a16:colId xmlns:a16="http://schemas.microsoft.com/office/drawing/2014/main" val="20001"/>
                    </a:ext>
                  </a:extLst>
                </a:gridCol>
                <a:gridCol w="1357332">
                  <a:extLst>
                    <a:ext uri="{9D8B030D-6E8A-4147-A177-3AD203B41FA5}">
                      <a16:colId xmlns:a16="http://schemas.microsoft.com/office/drawing/2014/main" val="20002"/>
                    </a:ext>
                  </a:extLst>
                </a:gridCol>
              </a:tblGrid>
              <a:tr h="910835">
                <a:tc>
                  <a:txBody>
                    <a:bodyPr/>
                    <a:lstStyle/>
                    <a:p>
                      <a:r>
                        <a:rPr lang="hr-HR" dirty="0"/>
                        <a:t>Otpornik (boje)</a:t>
                      </a:r>
                    </a:p>
                  </a:txBody>
                  <a:tcPr/>
                </a:tc>
                <a:tc>
                  <a:txBody>
                    <a:bodyPr/>
                    <a:lstStyle/>
                    <a:p>
                      <a:r>
                        <a:rPr lang="hr-HR" dirty="0"/>
                        <a:t>Vrijednosti </a:t>
                      </a:r>
                    </a:p>
                  </a:txBody>
                  <a:tcPr/>
                </a:tc>
                <a:tc>
                  <a:txBody>
                    <a:bodyPr/>
                    <a:lstStyle/>
                    <a:p>
                      <a:r>
                        <a:rPr lang="hr-HR" dirty="0"/>
                        <a:t>Otpor (</a:t>
                      </a:r>
                      <a:r>
                        <a:rPr lang="el-GR" dirty="0"/>
                        <a:t>Ω</a:t>
                      </a:r>
                      <a:r>
                        <a:rPr lang="hr-HR" dirty="0"/>
                        <a:t>)</a:t>
                      </a:r>
                    </a:p>
                  </a:txBody>
                  <a:tcPr/>
                </a:tc>
                <a:extLst>
                  <a:ext uri="{0D108BD9-81ED-4DB2-BD59-A6C34878D82A}">
                    <a16:rowId xmlns:a16="http://schemas.microsoft.com/office/drawing/2014/main" val="10000"/>
                  </a:ext>
                </a:extLst>
              </a:tr>
              <a:tr h="910835">
                <a:tc>
                  <a:txBody>
                    <a:bodyPr/>
                    <a:lstStyle/>
                    <a:p>
                      <a:r>
                        <a:rPr lang="hr-HR" dirty="0"/>
                        <a:t>Crvena,</a:t>
                      </a:r>
                      <a:r>
                        <a:rPr lang="hr-HR" baseline="0" dirty="0"/>
                        <a:t> </a:t>
                      </a:r>
                      <a:r>
                        <a:rPr lang="hr-HR" baseline="0" dirty="0" err="1"/>
                        <a:t>crvena</a:t>
                      </a:r>
                      <a:r>
                        <a:rPr lang="hr-HR" baseline="0" dirty="0"/>
                        <a:t>, narančasta, zlatna</a:t>
                      </a:r>
                      <a:endParaRPr lang="hr-HR" dirty="0"/>
                    </a:p>
                  </a:txBody>
                  <a:tcPr/>
                </a:tc>
                <a:tc>
                  <a:txBody>
                    <a:bodyPr/>
                    <a:lstStyle/>
                    <a:p>
                      <a:r>
                        <a:rPr lang="hr-HR" dirty="0"/>
                        <a:t>2</a:t>
                      </a:r>
                    </a:p>
                    <a:p>
                      <a:r>
                        <a:rPr lang="hr-HR" dirty="0"/>
                        <a:t>2</a:t>
                      </a:r>
                    </a:p>
                    <a:p>
                      <a:r>
                        <a:rPr lang="hr-HR" dirty="0"/>
                        <a:t>x1000</a:t>
                      </a:r>
                    </a:p>
                    <a:p>
                      <a:r>
                        <a:rPr lang="hr-HR" dirty="0"/>
                        <a:t>+/-5%</a:t>
                      </a:r>
                    </a:p>
                  </a:txBody>
                  <a:tcPr/>
                </a:tc>
                <a:tc>
                  <a:txBody>
                    <a:bodyPr/>
                    <a:lstStyle/>
                    <a:p>
                      <a:pPr algn="ctr"/>
                      <a:r>
                        <a:rPr lang="hr-HR" dirty="0"/>
                        <a:t>22000</a:t>
                      </a:r>
                    </a:p>
                  </a:txBody>
                  <a:tcPr/>
                </a:tc>
                <a:extLst>
                  <a:ext uri="{0D108BD9-81ED-4DB2-BD59-A6C34878D82A}">
                    <a16:rowId xmlns:a16="http://schemas.microsoft.com/office/drawing/2014/main" val="10001"/>
                  </a:ext>
                </a:extLst>
              </a:tr>
              <a:tr h="910835">
                <a:tc>
                  <a:txBody>
                    <a:bodyPr/>
                    <a:lstStyle/>
                    <a:p>
                      <a:r>
                        <a:rPr lang="hr-HR" dirty="0"/>
                        <a:t>Narančasta, bijela, smeđa, zlatna</a:t>
                      </a:r>
                    </a:p>
                  </a:txBody>
                  <a:tcPr/>
                </a:tc>
                <a:tc>
                  <a:txBody>
                    <a:bodyPr/>
                    <a:lstStyle/>
                    <a:p>
                      <a:r>
                        <a:rPr lang="hr-HR" dirty="0"/>
                        <a:t>3</a:t>
                      </a:r>
                    </a:p>
                    <a:p>
                      <a:r>
                        <a:rPr lang="hr-HR" dirty="0"/>
                        <a:t>9</a:t>
                      </a:r>
                    </a:p>
                    <a:p>
                      <a:r>
                        <a:rPr lang="hr-HR" dirty="0"/>
                        <a:t>x10</a:t>
                      </a:r>
                    </a:p>
                    <a:p>
                      <a:r>
                        <a:rPr lang="hr-HR" dirty="0"/>
                        <a:t>+/-5%</a:t>
                      </a:r>
                    </a:p>
                  </a:txBody>
                  <a:tcPr/>
                </a:tc>
                <a:tc>
                  <a:txBody>
                    <a:bodyPr/>
                    <a:lstStyle/>
                    <a:p>
                      <a:pPr algn="ctr"/>
                      <a:r>
                        <a:rPr lang="hr-HR" dirty="0"/>
                        <a:t>390</a:t>
                      </a:r>
                    </a:p>
                  </a:txBody>
                  <a:tcPr/>
                </a:tc>
                <a:extLst>
                  <a:ext uri="{0D108BD9-81ED-4DB2-BD59-A6C34878D82A}">
                    <a16:rowId xmlns:a16="http://schemas.microsoft.com/office/drawing/2014/main" val="10002"/>
                  </a:ext>
                </a:extLst>
              </a:tr>
              <a:tr h="910835">
                <a:tc>
                  <a:txBody>
                    <a:bodyPr/>
                    <a:lstStyle/>
                    <a:p>
                      <a:r>
                        <a:rPr lang="hr-HR" dirty="0"/>
                        <a:t>Smeđa, crna, smeđa, zlatna</a:t>
                      </a:r>
                    </a:p>
                  </a:txBody>
                  <a:tcPr/>
                </a:tc>
                <a:tc>
                  <a:txBody>
                    <a:bodyPr/>
                    <a:lstStyle/>
                    <a:p>
                      <a:r>
                        <a:rPr lang="hr-HR" dirty="0"/>
                        <a:t>1</a:t>
                      </a:r>
                    </a:p>
                    <a:p>
                      <a:r>
                        <a:rPr lang="hr-HR" dirty="0"/>
                        <a:t>0</a:t>
                      </a:r>
                    </a:p>
                    <a:p>
                      <a:r>
                        <a:rPr lang="hr-HR" dirty="0"/>
                        <a:t>x10</a:t>
                      </a:r>
                    </a:p>
                    <a:p>
                      <a:r>
                        <a:rPr lang="hr-HR" dirty="0"/>
                        <a:t>+/-5%</a:t>
                      </a:r>
                    </a:p>
                  </a:txBody>
                  <a:tcPr/>
                </a:tc>
                <a:tc>
                  <a:txBody>
                    <a:bodyPr/>
                    <a:lstStyle/>
                    <a:p>
                      <a:pPr algn="ctr"/>
                      <a:r>
                        <a:rPr lang="hr-HR" dirty="0"/>
                        <a:t>100</a:t>
                      </a:r>
                    </a:p>
                  </a:txBody>
                  <a:tcPr/>
                </a:tc>
                <a:extLst>
                  <a:ext uri="{0D108BD9-81ED-4DB2-BD59-A6C34878D82A}">
                    <a16:rowId xmlns:a16="http://schemas.microsoft.com/office/drawing/2014/main" val="10003"/>
                  </a:ext>
                </a:extLst>
              </a:tr>
            </a:tbl>
          </a:graphicData>
        </a:graphic>
      </p:graphicFrame>
      <p:pic>
        <p:nvPicPr>
          <p:cNvPr id="18" name="Picture 4" descr="C:\Program Files\TK8\media\slideshow\03\304b.jpg"/>
          <p:cNvPicPr>
            <a:picLocks noChangeAspect="1" noChangeArrowheads="1"/>
          </p:cNvPicPr>
          <p:nvPr/>
        </p:nvPicPr>
        <p:blipFill>
          <a:blip r:embed="rId3"/>
          <a:srcRect/>
          <a:stretch>
            <a:fillRect/>
          </a:stretch>
        </p:blipFill>
        <p:spPr bwMode="auto">
          <a:xfrm>
            <a:off x="0" y="0"/>
            <a:ext cx="2529084" cy="28574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nrad.com/medias/global/ce/8000_8999/8100/8140/8145/1090519_BB_01_FB.EPS_1000.jpg"/>
          <p:cNvPicPr>
            <a:picLocks noChangeAspect="1" noChangeArrowheads="1"/>
          </p:cNvPicPr>
          <p:nvPr/>
        </p:nvPicPr>
        <p:blipFill>
          <a:blip r:embed="rId3"/>
          <a:srcRect/>
          <a:stretch>
            <a:fillRect/>
          </a:stretch>
        </p:blipFill>
        <p:spPr bwMode="auto">
          <a:xfrm>
            <a:off x="2857488" y="876299"/>
            <a:ext cx="5981700" cy="5981701"/>
          </a:xfrm>
          <a:prstGeom prst="rect">
            <a:avLst/>
          </a:prstGeom>
          <a:noFill/>
        </p:spPr>
      </p:pic>
      <p:sp>
        <p:nvSpPr>
          <p:cNvPr id="2" name="Naslov 1"/>
          <p:cNvSpPr>
            <a:spLocks noGrp="1"/>
          </p:cNvSpPr>
          <p:nvPr>
            <p:ph type="title"/>
          </p:nvPr>
        </p:nvSpPr>
        <p:spPr/>
        <p:txBody>
          <a:bodyPr/>
          <a:lstStyle/>
          <a:p>
            <a:r>
              <a:rPr lang="hr-HR" dirty="0"/>
              <a:t>OTPORNICI – mjerenje otpora</a:t>
            </a:r>
          </a:p>
        </p:txBody>
      </p:sp>
      <p:sp>
        <p:nvSpPr>
          <p:cNvPr id="3" name="Rezervirano mjesto sadržaja 2"/>
          <p:cNvSpPr>
            <a:spLocks noGrp="1"/>
          </p:cNvSpPr>
          <p:nvPr>
            <p:ph idx="1"/>
          </p:nvPr>
        </p:nvSpPr>
        <p:spPr>
          <a:xfrm>
            <a:off x="457200" y="1600200"/>
            <a:ext cx="5186370" cy="4525963"/>
          </a:xfrm>
        </p:spPr>
        <p:txBody>
          <a:bodyPr>
            <a:normAutofit/>
          </a:bodyPr>
          <a:lstStyle/>
          <a:p>
            <a:r>
              <a:rPr lang="hr-HR" sz="2800" dirty="0"/>
              <a:t>Univerzalni mjerni instrument (</a:t>
            </a:r>
            <a:r>
              <a:rPr lang="hr-HR" sz="2800" dirty="0" err="1"/>
              <a:t>multimetar</a:t>
            </a:r>
            <a:r>
              <a:rPr lang="hr-HR" sz="2800" dirty="0"/>
              <a:t>, </a:t>
            </a:r>
            <a:r>
              <a:rPr lang="hr-HR" sz="2800" dirty="0" err="1"/>
              <a:t>unimer</a:t>
            </a:r>
            <a:r>
              <a:rPr lang="hr-HR" sz="2800" dirty="0"/>
              <a:t>)</a:t>
            </a:r>
          </a:p>
          <a:p>
            <a:endParaRPr lang="hr-HR" sz="2800" dirty="0"/>
          </a:p>
          <a:p>
            <a:r>
              <a:rPr lang="hr-HR" sz="2800" dirty="0"/>
              <a:t>Odabrati najveće potrebno mjerno područje (20M),</a:t>
            </a:r>
          </a:p>
          <a:p>
            <a:endParaRPr lang="hr-HR" sz="2800" dirty="0"/>
          </a:p>
          <a:p>
            <a:r>
              <a:rPr lang="hr-HR" sz="2800" dirty="0"/>
              <a:t>crna </a:t>
            </a:r>
            <a:r>
              <a:rPr lang="hr-HR" sz="2800" dirty="0" err="1"/>
              <a:t>pipalica</a:t>
            </a:r>
            <a:r>
              <a:rPr lang="hr-HR" sz="2800" dirty="0"/>
              <a:t> – COM (GND)</a:t>
            </a:r>
          </a:p>
          <a:p>
            <a:endParaRPr lang="hr-HR" sz="2800" dirty="0"/>
          </a:p>
          <a:p>
            <a:r>
              <a:rPr lang="hr-HR" sz="2800" dirty="0"/>
              <a:t>crvena </a:t>
            </a:r>
            <a:r>
              <a:rPr lang="hr-HR" sz="2800" dirty="0" err="1"/>
              <a:t>pipalica</a:t>
            </a:r>
            <a:r>
              <a:rPr lang="hr-HR" sz="2800" dirty="0"/>
              <a:t> - </a:t>
            </a:r>
            <a:r>
              <a:rPr lang="el-GR" sz="2800" dirty="0"/>
              <a:t>Ω</a:t>
            </a:r>
            <a:endParaRPr lang="hr-HR" sz="2800" dirty="0"/>
          </a:p>
          <a:p>
            <a:pPr>
              <a:buNone/>
            </a:pPr>
            <a:endParaRPr lang="hr-HR" sz="2800" dirty="0"/>
          </a:p>
        </p:txBody>
      </p:sp>
      <p:sp>
        <p:nvSpPr>
          <p:cNvPr id="6" name="Pravokutnik 5"/>
          <p:cNvSpPr/>
          <p:nvPr/>
        </p:nvSpPr>
        <p:spPr>
          <a:xfrm>
            <a:off x="6286512" y="2857496"/>
            <a:ext cx="714380" cy="135732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7" name="Picture 2" descr="http://www.conrad.com/medias/global/ce/8000_8999/8100/8140/8145/1090519_BB_01_FB.EPS_1000.jpg"/>
          <p:cNvPicPr>
            <a:picLocks noChangeAspect="1" noChangeArrowheads="1"/>
          </p:cNvPicPr>
          <p:nvPr/>
        </p:nvPicPr>
        <p:blipFill>
          <a:blip r:embed="rId3"/>
          <a:srcRect l="57325" t="9555" r="4458" b="71338"/>
          <a:stretch>
            <a:fillRect/>
          </a:stretch>
        </p:blipFill>
        <p:spPr bwMode="auto">
          <a:xfrm>
            <a:off x="10215602" y="2928934"/>
            <a:ext cx="2286016" cy="1143008"/>
          </a:xfrm>
          <a:prstGeom prst="rect">
            <a:avLst/>
          </a:prstGeom>
          <a:noFill/>
        </p:spPr>
      </p:pic>
      <p:pic>
        <p:nvPicPr>
          <p:cNvPr id="1027" name="Picture 3"/>
          <p:cNvPicPr>
            <a:picLocks noChangeAspect="1" noChangeArrowheads="1"/>
          </p:cNvPicPr>
          <p:nvPr/>
        </p:nvPicPr>
        <p:blipFill>
          <a:blip r:embed="rId4"/>
          <a:srcRect/>
          <a:stretch>
            <a:fillRect/>
          </a:stretch>
        </p:blipFill>
        <p:spPr bwMode="auto">
          <a:xfrm>
            <a:off x="9786974" y="4286256"/>
            <a:ext cx="3073400" cy="1562100"/>
          </a:xfrm>
          <a:prstGeom prst="rect">
            <a:avLst/>
          </a:prstGeom>
          <a:noFill/>
          <a:ln w="9525">
            <a:noFill/>
            <a:miter lim="800000"/>
            <a:headEnd/>
            <a:tailEnd/>
          </a:ln>
          <a:effectLst/>
        </p:spPr>
      </p:pic>
      <p:cxnSp>
        <p:nvCxnSpPr>
          <p:cNvPr id="10" name="Ravni poveznik sa strelicom 9"/>
          <p:cNvCxnSpPr/>
          <p:nvPr/>
        </p:nvCxnSpPr>
        <p:spPr>
          <a:xfrm>
            <a:off x="3571868" y="5786454"/>
            <a:ext cx="4429156" cy="108000"/>
          </a:xfrm>
          <a:prstGeom prst="straightConnector1">
            <a:avLst/>
          </a:prstGeom>
          <a:ln w="76200">
            <a:solidFill>
              <a:srgbClr val="FF0000"/>
            </a:solidFill>
            <a:tailEnd type="arrow"/>
          </a:ln>
        </p:spPr>
        <p:style>
          <a:lnRef idx="1">
            <a:schemeClr val="accent6"/>
          </a:lnRef>
          <a:fillRef idx="0">
            <a:schemeClr val="accent6"/>
          </a:fillRef>
          <a:effectRef idx="0">
            <a:schemeClr val="accent6"/>
          </a:effectRef>
          <a:fontRef idx="minor">
            <a:schemeClr val="tx1"/>
          </a:fontRef>
        </p:style>
      </p:cxnSp>
      <p:cxnSp>
        <p:nvCxnSpPr>
          <p:cNvPr id="11" name="Ravni poveznik sa strelicom 10"/>
          <p:cNvCxnSpPr/>
          <p:nvPr/>
        </p:nvCxnSpPr>
        <p:spPr>
          <a:xfrm>
            <a:off x="4929190" y="4714884"/>
            <a:ext cx="2500330" cy="642942"/>
          </a:xfrm>
          <a:prstGeom prst="straightConnector1">
            <a:avLst/>
          </a:prstGeom>
          <a:ln w="76200">
            <a:solidFill>
              <a:srgbClr val="FF0000"/>
            </a:solidFill>
            <a:tailEnd type="arrow"/>
          </a:ln>
        </p:spPr>
        <p:style>
          <a:lnRef idx="1">
            <a:schemeClr val="accent6"/>
          </a:lnRef>
          <a:fillRef idx="0">
            <a:schemeClr val="accent6"/>
          </a:fillRef>
          <a:effectRef idx="0">
            <a:schemeClr val="accent6"/>
          </a:effectRef>
          <a:fontRef idx="minor">
            <a:schemeClr val="tx1"/>
          </a:fontRef>
        </p:style>
      </p:cxnSp>
      <p:cxnSp>
        <p:nvCxnSpPr>
          <p:cNvPr id="13" name="Ravni poveznik sa strelicom 12"/>
          <p:cNvCxnSpPr/>
          <p:nvPr/>
        </p:nvCxnSpPr>
        <p:spPr>
          <a:xfrm flipV="1">
            <a:off x="4572000" y="3000372"/>
            <a:ext cx="2071702" cy="785818"/>
          </a:xfrm>
          <a:prstGeom prst="straightConnector1">
            <a:avLst/>
          </a:prstGeom>
          <a:ln w="76200">
            <a:solidFill>
              <a:srgbClr val="FF0000"/>
            </a:solidFill>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OTPORNICI – mjerenje otpora</a:t>
            </a:r>
          </a:p>
        </p:txBody>
      </p:sp>
      <p:sp>
        <p:nvSpPr>
          <p:cNvPr id="3" name="Rezervirano mjesto sadržaja 2"/>
          <p:cNvSpPr>
            <a:spLocks noGrp="1"/>
          </p:cNvSpPr>
          <p:nvPr>
            <p:ph idx="1"/>
          </p:nvPr>
        </p:nvSpPr>
        <p:spPr>
          <a:xfrm>
            <a:off x="457200" y="1600200"/>
            <a:ext cx="5186370" cy="4525963"/>
          </a:xfrm>
        </p:spPr>
        <p:txBody>
          <a:bodyPr>
            <a:normAutofit/>
          </a:bodyPr>
          <a:lstStyle/>
          <a:p>
            <a:pPr>
              <a:buNone/>
            </a:pPr>
            <a:r>
              <a:rPr lang="hr-HR" sz="2800" dirty="0"/>
              <a:t>Vrijednosti na ekranu:</a:t>
            </a:r>
          </a:p>
          <a:p>
            <a:pPr>
              <a:buNone/>
            </a:pPr>
            <a:endParaRPr lang="hr-HR" sz="2800" dirty="0"/>
          </a:p>
          <a:p>
            <a:pPr>
              <a:buNone/>
            </a:pPr>
            <a:r>
              <a:rPr lang="hr-HR" sz="2800" dirty="0"/>
              <a:t>0 – smanji mjerno područje</a:t>
            </a:r>
          </a:p>
          <a:p>
            <a:pPr>
              <a:buNone/>
            </a:pPr>
            <a:endParaRPr lang="hr-HR" sz="2800" dirty="0"/>
          </a:p>
          <a:p>
            <a:pPr>
              <a:buNone/>
            </a:pPr>
            <a:endParaRPr lang="hr-HR" sz="2800" dirty="0"/>
          </a:p>
          <a:p>
            <a:pPr>
              <a:buNone/>
            </a:pPr>
            <a:r>
              <a:rPr lang="hr-HR" sz="2800" dirty="0"/>
              <a:t>1 – povećaj mjerno područje</a:t>
            </a:r>
          </a:p>
        </p:txBody>
      </p:sp>
      <p:pic>
        <p:nvPicPr>
          <p:cNvPr id="7" name="Picture 2" descr="http://www.conrad.com/medias/global/ce/8000_8999/8100/8140/8145/1090519_BB_01_FB.EPS_1000.jpg"/>
          <p:cNvPicPr>
            <a:picLocks noChangeAspect="1" noChangeArrowheads="1"/>
          </p:cNvPicPr>
          <p:nvPr/>
        </p:nvPicPr>
        <p:blipFill>
          <a:blip r:embed="rId3"/>
          <a:srcRect l="57325" t="9555" r="4458" b="71338"/>
          <a:stretch>
            <a:fillRect/>
          </a:stretch>
        </p:blipFill>
        <p:spPr bwMode="auto">
          <a:xfrm>
            <a:off x="5715008" y="2143116"/>
            <a:ext cx="2286016" cy="1143008"/>
          </a:xfrm>
          <a:prstGeom prst="rect">
            <a:avLst/>
          </a:prstGeom>
          <a:noFill/>
        </p:spPr>
      </p:pic>
      <p:pic>
        <p:nvPicPr>
          <p:cNvPr id="8" name="Picture 3"/>
          <p:cNvPicPr>
            <a:picLocks noChangeAspect="1" noChangeArrowheads="1"/>
          </p:cNvPicPr>
          <p:nvPr/>
        </p:nvPicPr>
        <p:blipFill>
          <a:blip r:embed="rId4"/>
          <a:srcRect/>
          <a:stretch>
            <a:fillRect/>
          </a:stretch>
        </p:blipFill>
        <p:spPr bwMode="auto">
          <a:xfrm>
            <a:off x="5715008" y="3857628"/>
            <a:ext cx="2357454" cy="119821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2549</TotalTime>
  <Words>1280</Words>
  <Application>Microsoft Office PowerPoint</Application>
  <PresentationFormat>Prikaz na zaslonu (4:3)</PresentationFormat>
  <Paragraphs>373</Paragraphs>
  <Slides>47</Slides>
  <Notes>40</Notes>
  <HiddenSlides>5</HiddenSlides>
  <MMClips>0</MMClips>
  <ScaleCrop>false</ScaleCrop>
  <HeadingPairs>
    <vt:vector size="8" baseType="variant">
      <vt:variant>
        <vt:lpstr>Korišteni fontovi</vt:lpstr>
      </vt:variant>
      <vt:variant>
        <vt:i4>2</vt:i4>
      </vt:variant>
      <vt:variant>
        <vt:lpstr>Tema</vt:lpstr>
      </vt:variant>
      <vt:variant>
        <vt:i4>1</vt:i4>
      </vt:variant>
      <vt:variant>
        <vt:lpstr>Uloženi OLE poslužitelji</vt:lpstr>
      </vt:variant>
      <vt:variant>
        <vt:i4>1</vt:i4>
      </vt:variant>
      <vt:variant>
        <vt:lpstr>Naslovi slajdova</vt:lpstr>
      </vt:variant>
      <vt:variant>
        <vt:i4>47</vt:i4>
      </vt:variant>
    </vt:vector>
  </HeadingPairs>
  <TitlesOfParts>
    <vt:vector size="51" baseType="lpstr">
      <vt:lpstr>Arial</vt:lpstr>
      <vt:lpstr>Calibri</vt:lpstr>
      <vt:lpstr>Office tema</vt:lpstr>
      <vt:lpstr>Jednadžba</vt:lpstr>
      <vt:lpstr>Osnove elektronike</vt:lpstr>
      <vt:lpstr>Elektronika – općenito</vt:lpstr>
      <vt:lpstr>Elektronika - općenito</vt:lpstr>
      <vt:lpstr>Elektronika – grane?!</vt:lpstr>
      <vt:lpstr>Elektroničke komponente</vt:lpstr>
      <vt:lpstr>Pasivne elektroničke komponente - OTPORNICI</vt:lpstr>
      <vt:lpstr>OTPORNICI</vt:lpstr>
      <vt:lpstr>OTPORNICI – mjerenje otpora</vt:lpstr>
      <vt:lpstr>OTPORNICI – mjerenje otpora</vt:lpstr>
      <vt:lpstr>OTPORNICI – mjerenje otpora</vt:lpstr>
      <vt:lpstr>Pasivne elektroničke komponente – OTPORNICI PROMIJENJIVE VRIJEDNOSTI</vt:lpstr>
      <vt:lpstr>Pasivne elektroničke komponente – PREKIDAČI i TIPKALA</vt:lpstr>
      <vt:lpstr>Vježba – serijski i paralelni spoj otpora</vt:lpstr>
      <vt:lpstr>Eksperimentalna pločica</vt:lpstr>
      <vt:lpstr>Vježba – serijski i spoj otpora</vt:lpstr>
      <vt:lpstr>Vježba – paralelni spoj otpora</vt:lpstr>
      <vt:lpstr>Vježba– mješoviti spoj otpora</vt:lpstr>
      <vt:lpstr>PowerPoint prezentacija</vt:lpstr>
      <vt:lpstr>Pasivne elektroničke komponente - KONDENZATORI</vt:lpstr>
      <vt:lpstr>Pasivne elektroničke komponente - KONDENZATORI</vt:lpstr>
      <vt:lpstr>Vježba– punjenje i pražnjenje kondenzatora</vt:lpstr>
      <vt:lpstr>Vježba – kako radi kondenzator</vt:lpstr>
      <vt:lpstr>Pasivne elektroničke komponente - KONDENZATORI</vt:lpstr>
      <vt:lpstr>PowerPoint prezentacija</vt:lpstr>
      <vt:lpstr>Pasivne elektroničke komponente - ZAVOJNICE</vt:lpstr>
      <vt:lpstr>PowerPoint prezentacija</vt:lpstr>
      <vt:lpstr>Aktivne elektroničke komponente -Poluvodiči</vt:lpstr>
      <vt:lpstr>Diode</vt:lpstr>
      <vt:lpstr>Diode</vt:lpstr>
      <vt:lpstr>Vježba – serijski paralelni spoj dioda</vt:lpstr>
      <vt:lpstr>Diode</vt:lpstr>
      <vt:lpstr>Vježba– LED dioda</vt:lpstr>
      <vt:lpstr>Vježba – strujna dioda</vt:lpstr>
      <vt:lpstr>Vježba – naponska dioda</vt:lpstr>
      <vt:lpstr>PowerPoint prezentacija</vt:lpstr>
      <vt:lpstr>Aktivni elektronički elementi - Tranzistori</vt:lpstr>
      <vt:lpstr>Tranzistori</vt:lpstr>
      <vt:lpstr>Tranzistori – diodni model</vt:lpstr>
      <vt:lpstr>Vježba - spajanje tranzistora</vt:lpstr>
      <vt:lpstr>Vježba – tranzistor kao sklopka (2)</vt:lpstr>
      <vt:lpstr>Vježba – tranzistor kao pojačalo</vt:lpstr>
      <vt:lpstr>Vježba – tranzistorsko treptalo</vt:lpstr>
      <vt:lpstr>Princip rada:</vt:lpstr>
      <vt:lpstr>Radni listovi</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Leon</dc:creator>
  <cp:lastModifiedBy>Leon</cp:lastModifiedBy>
  <cp:revision>125</cp:revision>
  <dcterms:created xsi:type="dcterms:W3CDTF">2015-10-25T13:31:01Z</dcterms:created>
  <dcterms:modified xsi:type="dcterms:W3CDTF">2022-03-21T19:55:58Z</dcterms:modified>
</cp:coreProperties>
</file>