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576" r:id="rId5"/>
    <p:sldId id="577" r:id="rId6"/>
    <p:sldId id="589" r:id="rId7"/>
    <p:sldId id="587" r:id="rId8"/>
    <p:sldId id="588" r:id="rId9"/>
    <p:sldId id="578" r:id="rId10"/>
    <p:sldId id="583" r:id="rId11"/>
    <p:sldId id="581" r:id="rId12"/>
    <p:sldId id="585" r:id="rId13"/>
    <p:sldId id="586" r:id="rId14"/>
    <p:sldId id="584" r:id="rId15"/>
    <p:sldId id="582" r:id="rId16"/>
    <p:sldId id="579" r:id="rId17"/>
    <p:sldId id="580" r:id="rId1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90B72-7011-4A83-874A-8730A3200633}" v="158" dt="2019-05-06T19:11:22.833"/>
    <p1510:client id="{BD395875-27E4-4009-924A-71DD5B9A1794}" v="22" dt="2019-05-06T19:11:00.411"/>
    <p1510:client id="{D7FABE21-D67C-4C27-8A60-E486B5C9577E}" v="1" dt="2019-05-06T19:16:14.178"/>
  </p1510:revLst>
</p1510:revInfo>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rednji stil 1 - Isticanj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108" d="100"/>
          <a:sy n="108" d="100"/>
        </p:scale>
        <p:origin x="7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71DEA-D693-4B4B-A232-7638495590D6}" type="datetimeFigureOut">
              <a:rPr lang="hr-HR" smtClean="0"/>
              <a:t>9.7.2020.</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71879-A310-4F10-B368-4FC70BC1D9A6}" type="slidenum">
              <a:rPr lang="hr-HR" smtClean="0"/>
              <a:t>‹#›</a:t>
            </a:fld>
            <a:endParaRPr lang="hr-HR"/>
          </a:p>
        </p:txBody>
      </p:sp>
    </p:spTree>
    <p:extLst>
      <p:ext uri="{BB962C8B-B14F-4D97-AF65-F5344CB8AC3E}">
        <p14:creationId xmlns:p14="http://schemas.microsoft.com/office/powerpoint/2010/main" val="220331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a:t>Obavezni prvi slajd, stoji otvoren prije početka prezentacije.</a:t>
            </a:r>
            <a:r>
              <a:rPr lang="hr-HR" baseline="0"/>
              <a:t> </a:t>
            </a:r>
            <a:r>
              <a:rPr lang="hr-HR"/>
              <a:t>Na njemu ništa ne mijenjate.</a:t>
            </a:r>
          </a:p>
          <a:p>
            <a:endParaRPr lang="hr-HR"/>
          </a:p>
        </p:txBody>
      </p:sp>
      <p:sp>
        <p:nvSpPr>
          <p:cNvPr id="4" name="Rezervirano mjesto broja slajda 3"/>
          <p:cNvSpPr>
            <a:spLocks noGrp="1"/>
          </p:cNvSpPr>
          <p:nvPr>
            <p:ph type="sldNum" sz="quarter" idx="10"/>
          </p:nvPr>
        </p:nvSpPr>
        <p:spPr/>
        <p:txBody>
          <a:bodyPr/>
          <a:lstStyle/>
          <a:p>
            <a:fld id="{75693FD4-8F83-4EF7-AC3F-0DC0388986B0}" type="slidenum">
              <a:rPr lang="hr-HR" smtClean="0"/>
              <a:pPr/>
              <a:t>1</a:t>
            </a:fld>
            <a:endParaRPr lang="hr-HR"/>
          </a:p>
        </p:txBody>
      </p:sp>
    </p:spTree>
    <p:extLst>
      <p:ext uri="{BB962C8B-B14F-4D97-AF65-F5344CB8AC3E}">
        <p14:creationId xmlns:p14="http://schemas.microsoft.com/office/powerpoint/2010/main" val="303530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cs typeface="Calibri"/>
            </a:endParaRPr>
          </a:p>
        </p:txBody>
      </p:sp>
      <p:sp>
        <p:nvSpPr>
          <p:cNvPr id="4" name="Rezervirano mjesto broja slajda 3"/>
          <p:cNvSpPr>
            <a:spLocks noGrp="1"/>
          </p:cNvSpPr>
          <p:nvPr>
            <p:ph type="sldNum" sz="quarter" idx="10"/>
          </p:nvPr>
        </p:nvSpPr>
        <p:spPr/>
        <p:txBody>
          <a:bodyPr/>
          <a:lstStyle/>
          <a:p>
            <a:fld id="{75693FD4-8F83-4EF7-AC3F-0DC0388986B0}" type="slidenum">
              <a:rPr lang="hr-HR" smtClean="0"/>
              <a:pPr/>
              <a:t>2</a:t>
            </a:fld>
            <a:endParaRPr lang="hr-HR"/>
          </a:p>
        </p:txBody>
      </p:sp>
    </p:spTree>
    <p:extLst>
      <p:ext uri="{BB962C8B-B14F-4D97-AF65-F5344CB8AC3E}">
        <p14:creationId xmlns:p14="http://schemas.microsoft.com/office/powerpoint/2010/main" val="408403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cs typeface="Calibri"/>
              </a:rPr>
              <a:t>Kroz razgovor nadopuna prezentacije bilježenjem</a:t>
            </a:r>
            <a:r>
              <a:rPr lang="hr-HR" baseline="0" dirty="0">
                <a:cs typeface="Calibri"/>
              </a:rPr>
              <a:t> individualnih osvrta na eksperimentalnu provedbu novog kurikuluma</a:t>
            </a:r>
            <a:endParaRPr lang="hr-HR" dirty="0">
              <a:cs typeface="Calibri"/>
            </a:endParaRPr>
          </a:p>
          <a:p>
            <a:endParaRPr lang="en-US" dirty="0"/>
          </a:p>
        </p:txBody>
      </p:sp>
      <p:sp>
        <p:nvSpPr>
          <p:cNvPr id="4" name="Slide Number Placeholder 3"/>
          <p:cNvSpPr>
            <a:spLocks noGrp="1"/>
          </p:cNvSpPr>
          <p:nvPr>
            <p:ph type="sldNum" sz="quarter" idx="10"/>
          </p:nvPr>
        </p:nvSpPr>
        <p:spPr/>
        <p:txBody>
          <a:bodyPr/>
          <a:lstStyle/>
          <a:p>
            <a:fld id="{D4A71879-A310-4F10-B368-4FC70BC1D9A6}" type="slidenum">
              <a:rPr lang="hr-HR" smtClean="0"/>
              <a:t>6</a:t>
            </a:fld>
            <a:endParaRPr lang="hr-HR"/>
          </a:p>
        </p:txBody>
      </p:sp>
    </p:spTree>
    <p:extLst>
      <p:ext uri="{BB962C8B-B14F-4D97-AF65-F5344CB8AC3E}">
        <p14:creationId xmlns:p14="http://schemas.microsoft.com/office/powerpoint/2010/main" val="2117499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Slika 6"/>
          <p:cNvPicPr>
            <a:picLocks noChangeAspect="1"/>
          </p:cNvPicPr>
          <p:nvPr userDrawn="1"/>
        </p:nvPicPr>
        <p:blipFill>
          <a:blip r:embed="rId2"/>
          <a:stretch>
            <a:fillRect/>
          </a:stretch>
        </p:blipFill>
        <p:spPr>
          <a:xfrm>
            <a:off x="-2178" y="-30152"/>
            <a:ext cx="12193057" cy="325554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Tree>
    <p:extLst>
      <p:ext uri="{BB962C8B-B14F-4D97-AF65-F5344CB8AC3E}">
        <p14:creationId xmlns:p14="http://schemas.microsoft.com/office/powerpoint/2010/main" val="4206088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8245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207742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137123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215944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Slika 6"/>
          <p:cNvPicPr>
            <a:picLocks noChangeAspect="1"/>
          </p:cNvPicPr>
          <p:nvPr userDrawn="1"/>
        </p:nvPicPr>
        <p:blipFill>
          <a:blip r:embed="rId2"/>
          <a:stretch>
            <a:fillRect/>
          </a:stretch>
        </p:blipFill>
        <p:spPr>
          <a:xfrm>
            <a:off x="0" y="-104478"/>
            <a:ext cx="12193057" cy="3255546"/>
          </a:xfrm>
          <a:prstGeom prst="rect">
            <a:avLst/>
          </a:prstGeom>
        </p:spPr>
      </p:pic>
    </p:spTree>
    <p:extLst>
      <p:ext uri="{BB962C8B-B14F-4D97-AF65-F5344CB8AC3E}">
        <p14:creationId xmlns:p14="http://schemas.microsoft.com/office/powerpoint/2010/main" val="356945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244760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2E82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2E82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189651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Tree>
    <p:extLst>
      <p:ext uri="{BB962C8B-B14F-4D97-AF65-F5344CB8AC3E}">
        <p14:creationId xmlns:p14="http://schemas.microsoft.com/office/powerpoint/2010/main" val="317755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44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ilagođeni izgle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Tree>
    <p:extLst>
      <p:ext uri="{BB962C8B-B14F-4D97-AF65-F5344CB8AC3E}">
        <p14:creationId xmlns:p14="http://schemas.microsoft.com/office/powerpoint/2010/main" val="194337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6426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Slika 7"/>
          <p:cNvPicPr>
            <a:picLocks noChangeAspect="1"/>
          </p:cNvPicPr>
          <p:nvPr userDrawn="1"/>
        </p:nvPicPr>
        <p:blipFill>
          <a:blip r:embed="rId14"/>
          <a:stretch>
            <a:fillRect/>
          </a:stretch>
        </p:blipFill>
        <p:spPr>
          <a:xfrm>
            <a:off x="0" y="-37197"/>
            <a:ext cx="12193057" cy="1449973"/>
          </a:xfrm>
          <a:prstGeom prst="rect">
            <a:avLst/>
          </a:prstGeom>
        </p:spPr>
      </p:pic>
      <p:sp>
        <p:nvSpPr>
          <p:cNvPr id="2" name="Title Placeholder 1"/>
          <p:cNvSpPr>
            <a:spLocks noGrp="1"/>
          </p:cNvSpPr>
          <p:nvPr>
            <p:ph type="title"/>
          </p:nvPr>
        </p:nvSpPr>
        <p:spPr>
          <a:xfrm>
            <a:off x="887718" y="528902"/>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87718" y="2042282"/>
            <a:ext cx="10541193" cy="38723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11" name="TextBox 10"/>
          <p:cNvSpPr txBox="1"/>
          <p:nvPr userDrawn="1"/>
        </p:nvSpPr>
        <p:spPr>
          <a:xfrm>
            <a:off x="6388619" y="6046308"/>
            <a:ext cx="2111433" cy="577081"/>
          </a:xfrm>
          <a:prstGeom prst="rect">
            <a:avLst/>
          </a:prstGeom>
          <a:noFill/>
        </p:spPr>
        <p:txBody>
          <a:bodyPr wrap="square" rtlCol="0">
            <a:spAutoFit/>
          </a:bodyPr>
          <a:lstStyle/>
          <a:p>
            <a:pPr algn="ctr"/>
            <a:r>
              <a:rPr lang="hr-HR" sz="1050"/>
              <a:t>Projekt </a:t>
            </a:r>
            <a:r>
              <a:rPr lang="hr-HR" sz="1050" i="1"/>
              <a:t>Podrška provedbi</a:t>
            </a:r>
          </a:p>
          <a:p>
            <a:pPr algn="ctr"/>
            <a:r>
              <a:rPr lang="hr-HR" sz="1050" i="1"/>
              <a:t> Cjelovite kurikularne</a:t>
            </a:r>
            <a:br>
              <a:rPr lang="hr-HR" sz="1050" i="1"/>
            </a:br>
            <a:r>
              <a:rPr lang="hr-HR" sz="1050" i="1"/>
              <a:t> reforme (CKR)</a:t>
            </a:r>
            <a:endParaRPr lang="hr-HR" sz="1050"/>
          </a:p>
        </p:txBody>
      </p:sp>
      <p:pic>
        <p:nvPicPr>
          <p:cNvPr id="7" name="Picture 6"/>
          <p:cNvPicPr>
            <a:picLocks noChangeAspect="1"/>
          </p:cNvPicPr>
          <p:nvPr userDrawn="1"/>
        </p:nvPicPr>
        <p:blipFill>
          <a:blip r:embed="rId15"/>
          <a:stretch>
            <a:fillRect/>
          </a:stretch>
        </p:blipFill>
        <p:spPr>
          <a:xfrm>
            <a:off x="3269474" y="5914662"/>
            <a:ext cx="1994805" cy="720000"/>
          </a:xfrm>
          <a:prstGeom prst="rect">
            <a:avLst/>
          </a:prstGeom>
        </p:spPr>
      </p:pic>
      <p:pic>
        <p:nvPicPr>
          <p:cNvPr id="4" name="Slika 3"/>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661674" y="5974848"/>
            <a:ext cx="1483460" cy="720000"/>
          </a:xfrm>
          <a:prstGeom prst="rect">
            <a:avLst/>
          </a:prstGeom>
        </p:spPr>
      </p:pic>
      <p:pic>
        <p:nvPicPr>
          <p:cNvPr id="12" name="Picture 6" descr="lenta prava"/>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9624392" y="5959560"/>
            <a:ext cx="2212941" cy="720000"/>
          </a:xfrm>
          <a:prstGeom prst="rect">
            <a:avLst/>
          </a:prstGeom>
          <a:noFill/>
        </p:spPr>
      </p:pic>
    </p:spTree>
    <p:extLst>
      <p:ext uri="{BB962C8B-B14F-4D97-AF65-F5344CB8AC3E}">
        <p14:creationId xmlns:p14="http://schemas.microsoft.com/office/powerpoint/2010/main" val="147386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2E82AF"/>
          </a:solidFill>
          <a:latin typeface="Segoe UI Semilight" panose="020B0402040204020203" pitchFamily="34" charset="0"/>
          <a:ea typeface="+mj-ea"/>
          <a:cs typeface="Segoe UI Semilight" panose="020B0402040204020203" pitchFamily="34" charset="0"/>
        </a:defRPr>
      </a:lvl1pPr>
    </p:titleStyle>
    <p:bodyStyle>
      <a:lvl1pPr marL="228600" indent="-228600" algn="l" defTabSz="914400" rtl="0" eaLnBrk="1" latinLnBrk="0" hangingPunct="1">
        <a:lnSpc>
          <a:spcPct val="90000"/>
        </a:lnSpc>
        <a:spcBef>
          <a:spcPts val="1000"/>
        </a:spcBef>
        <a:buClr>
          <a:srgbClr val="2E82AF"/>
        </a:buClr>
        <a:buFont typeface="Wingdings" panose="05000000000000000000" pitchFamily="2" charset="2"/>
        <a:buChar char="§"/>
        <a:defRPr sz="30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rgbClr val="2E82AF"/>
        </a:buClr>
        <a:buFont typeface="Wingdings" panose="05000000000000000000" pitchFamily="2" charset="2"/>
        <a:buChar char="§"/>
        <a:defRPr sz="28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rgbClr val="2E82AF"/>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Clr>
          <a:srgbClr val="2E82AF"/>
        </a:buClr>
        <a:buFont typeface="Wingdings" panose="05000000000000000000" pitchFamily="2" charset="2"/>
        <a:buChar char="§"/>
        <a:defRPr sz="20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Clr>
          <a:srgbClr val="2E82AF"/>
        </a:buClr>
        <a:buFont typeface="Wingdings" panose="05000000000000000000" pitchFamily="2" charset="2"/>
        <a:buChar char="§"/>
        <a:defRPr sz="20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stretch>
            <a:fillRect/>
          </a:stretch>
        </p:blipFill>
        <p:spPr>
          <a:xfrm>
            <a:off x="0" y="0"/>
            <a:ext cx="12191999" cy="2495227"/>
          </a:xfrm>
          <a:prstGeom prst="rect">
            <a:avLst/>
          </a:prstGeom>
        </p:spPr>
      </p:pic>
      <p:pic>
        <p:nvPicPr>
          <p:cNvPr id="5" name="Slika 4"/>
          <p:cNvPicPr>
            <a:picLocks noChangeAspect="1"/>
          </p:cNvPicPr>
          <p:nvPr/>
        </p:nvPicPr>
        <p:blipFill>
          <a:blip r:embed="rId3"/>
          <a:stretch>
            <a:fillRect/>
          </a:stretch>
        </p:blipFill>
        <p:spPr>
          <a:xfrm rot="10800000">
            <a:off x="-2" y="4866468"/>
            <a:ext cx="12191999" cy="1991116"/>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07266" y="1715328"/>
            <a:ext cx="10058400" cy="3589269"/>
          </a:xfrm>
          <a:prstGeom prst="rect">
            <a:avLst/>
          </a:prstGeom>
        </p:spPr>
      </p:pic>
    </p:spTree>
    <p:extLst>
      <p:ext uri="{BB962C8B-B14F-4D97-AF65-F5344CB8AC3E}">
        <p14:creationId xmlns:p14="http://schemas.microsoft.com/office/powerpoint/2010/main" val="202399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DBE2F2-CB12-4137-8591-231FE207DB5C}"/>
              </a:ext>
            </a:extLst>
          </p:cNvPr>
          <p:cNvSpPr>
            <a:spLocks noGrp="1"/>
          </p:cNvSpPr>
          <p:nvPr>
            <p:ph type="title"/>
          </p:nvPr>
        </p:nvSpPr>
        <p:spPr/>
        <p:txBody>
          <a:bodyPr/>
          <a:lstStyle/>
          <a:p>
            <a:endParaRPr lang="en-US"/>
          </a:p>
        </p:txBody>
      </p:sp>
      <p:sp>
        <p:nvSpPr>
          <p:cNvPr id="3" name="Rezervirano mjesto sadržaja 2">
            <a:extLst>
              <a:ext uri="{FF2B5EF4-FFF2-40B4-BE49-F238E27FC236}">
                <a16:creationId xmlns:a16="http://schemas.microsoft.com/office/drawing/2014/main" id="{81A2DE05-DC18-4C2F-82BD-98048585A019}"/>
              </a:ext>
            </a:extLst>
          </p:cNvPr>
          <p:cNvSpPr>
            <a:spLocks noGrp="1"/>
          </p:cNvSpPr>
          <p:nvPr>
            <p:ph idx="1"/>
          </p:nvPr>
        </p:nvSpPr>
        <p:spPr/>
        <p:txBody>
          <a:bodyPr/>
          <a:lstStyle/>
          <a:p>
            <a:endParaRPr lang="en-US"/>
          </a:p>
        </p:txBody>
      </p:sp>
      <p:pic>
        <p:nvPicPr>
          <p:cNvPr id="4" name="Slika 3">
            <a:extLst>
              <a:ext uri="{FF2B5EF4-FFF2-40B4-BE49-F238E27FC236}">
                <a16:creationId xmlns:a16="http://schemas.microsoft.com/office/drawing/2014/main" id="{451F3301-F434-41F0-B0C1-C7F537140EE8}"/>
              </a:ext>
            </a:extLst>
          </p:cNvPr>
          <p:cNvPicPr>
            <a:picLocks noChangeAspect="1"/>
          </p:cNvPicPr>
          <p:nvPr/>
        </p:nvPicPr>
        <p:blipFill rotWithShape="1">
          <a:blip r:embed="rId2"/>
          <a:srcRect l="643" t="10285" r="28214" b="45143"/>
          <a:stretch/>
        </p:blipFill>
        <p:spPr>
          <a:xfrm>
            <a:off x="357051" y="908185"/>
            <a:ext cx="11620996" cy="4095351"/>
          </a:xfrm>
          <a:prstGeom prst="rect">
            <a:avLst/>
          </a:prstGeom>
        </p:spPr>
      </p:pic>
    </p:spTree>
    <p:extLst>
      <p:ext uri="{BB962C8B-B14F-4D97-AF65-F5344CB8AC3E}">
        <p14:creationId xmlns:p14="http://schemas.microsoft.com/office/powerpoint/2010/main" val="149816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9EA1-531A-44F1-AFAF-4B5046AFE74D}"/>
              </a:ext>
            </a:extLst>
          </p:cNvPr>
          <p:cNvSpPr>
            <a:spLocks noGrp="1"/>
          </p:cNvSpPr>
          <p:nvPr>
            <p:ph type="title"/>
          </p:nvPr>
        </p:nvSpPr>
        <p:spPr/>
        <p:txBody>
          <a:bodyPr/>
          <a:lstStyle/>
          <a:p>
            <a:r>
              <a:rPr lang="en-US" dirty="0" err="1">
                <a:latin typeface="Segoe UI Semilight"/>
                <a:cs typeface="Segoe UI Semilight"/>
              </a:rPr>
              <a:t>Fotografije</a:t>
            </a:r>
            <a:endParaRPr lang="en-US" dirty="0"/>
          </a:p>
        </p:txBody>
      </p:sp>
      <p:sp>
        <p:nvSpPr>
          <p:cNvPr id="3" name="Content Placeholder 2">
            <a:extLst>
              <a:ext uri="{FF2B5EF4-FFF2-40B4-BE49-F238E27FC236}">
                <a16:creationId xmlns:a16="http://schemas.microsoft.com/office/drawing/2014/main" id="{3FD670A8-AC31-43AA-BE78-01920BED0DEA}"/>
              </a:ext>
            </a:extLst>
          </p:cNvPr>
          <p:cNvSpPr>
            <a:spLocks noGrp="1"/>
          </p:cNvSpPr>
          <p:nvPr>
            <p:ph idx="1"/>
          </p:nvPr>
        </p:nvSpPr>
        <p:spPr/>
        <p:txBody>
          <a:bodyPr vert="horz" lIns="91440" tIns="45720" rIns="91440" bIns="45720" rtlCol="0" anchor="t">
            <a:normAutofit/>
          </a:bodyPr>
          <a:lstStyle/>
          <a:p>
            <a:r>
              <a:rPr lang="hr-HR" dirty="0"/>
              <a:t>Nekoliko fotografija</a:t>
            </a:r>
            <a:endParaRPr lang="en-US" dirty="0"/>
          </a:p>
        </p:txBody>
      </p:sp>
      <p:pic>
        <p:nvPicPr>
          <p:cNvPr id="5" name="Slika 4">
            <a:extLst>
              <a:ext uri="{FF2B5EF4-FFF2-40B4-BE49-F238E27FC236}">
                <a16:creationId xmlns:a16="http://schemas.microsoft.com/office/drawing/2014/main" id="{16D01CFC-D2BD-4FEB-8A7E-767BFC25F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311" y="3429000"/>
            <a:ext cx="5251269" cy="3938452"/>
          </a:xfrm>
          <a:prstGeom prst="rect">
            <a:avLst/>
          </a:prstGeom>
        </p:spPr>
      </p:pic>
      <p:pic>
        <p:nvPicPr>
          <p:cNvPr id="7" name="Slika 6">
            <a:extLst>
              <a:ext uri="{FF2B5EF4-FFF2-40B4-BE49-F238E27FC236}">
                <a16:creationId xmlns:a16="http://schemas.microsoft.com/office/drawing/2014/main" id="{31973098-5C97-4B63-B7AF-54388CB05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04" y="-235592"/>
            <a:ext cx="5251269" cy="3938452"/>
          </a:xfrm>
          <a:prstGeom prst="rect">
            <a:avLst/>
          </a:prstGeom>
        </p:spPr>
      </p:pic>
      <p:pic>
        <p:nvPicPr>
          <p:cNvPr id="11" name="Slika 10">
            <a:extLst>
              <a:ext uri="{FF2B5EF4-FFF2-40B4-BE49-F238E27FC236}">
                <a16:creationId xmlns:a16="http://schemas.microsoft.com/office/drawing/2014/main" id="{151FCD87-17DF-4014-A81B-05CBAF406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456" y="173502"/>
            <a:ext cx="5251269" cy="3938452"/>
          </a:xfrm>
          <a:prstGeom prst="rect">
            <a:avLst/>
          </a:prstGeom>
        </p:spPr>
      </p:pic>
      <p:pic>
        <p:nvPicPr>
          <p:cNvPr id="9" name="Slika 8">
            <a:extLst>
              <a:ext uri="{FF2B5EF4-FFF2-40B4-BE49-F238E27FC236}">
                <a16:creationId xmlns:a16="http://schemas.microsoft.com/office/drawing/2014/main" id="{C12D18AF-71B4-4700-9DAE-5B0C58E80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269" y="2786071"/>
            <a:ext cx="5251269" cy="3938452"/>
          </a:xfrm>
          <a:prstGeom prst="rect">
            <a:avLst/>
          </a:prstGeom>
        </p:spPr>
      </p:pic>
    </p:spTree>
    <p:extLst>
      <p:ext uri="{BB962C8B-B14F-4D97-AF65-F5344CB8AC3E}">
        <p14:creationId xmlns:p14="http://schemas.microsoft.com/office/powerpoint/2010/main" val="424891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619B03-D040-4093-8122-29AB322B38E0}"/>
              </a:ext>
            </a:extLst>
          </p:cNvPr>
          <p:cNvSpPr>
            <a:spLocks noGrp="1"/>
          </p:cNvSpPr>
          <p:nvPr>
            <p:ph type="title"/>
          </p:nvPr>
        </p:nvSpPr>
        <p:spPr/>
        <p:txBody>
          <a:bodyPr/>
          <a:lstStyle/>
          <a:p>
            <a:r>
              <a:rPr lang="hr-HR">
                <a:latin typeface="Segoe UI Semilight"/>
                <a:cs typeface="Segoe UI Semilight"/>
              </a:rPr>
              <a:t>Vrednovanje</a:t>
            </a:r>
            <a:endParaRPr lang="en-US"/>
          </a:p>
        </p:txBody>
      </p:sp>
      <p:sp>
        <p:nvSpPr>
          <p:cNvPr id="3" name="Rezervirano mjesto sadržaja 2">
            <a:extLst>
              <a:ext uri="{FF2B5EF4-FFF2-40B4-BE49-F238E27FC236}">
                <a16:creationId xmlns:a16="http://schemas.microsoft.com/office/drawing/2014/main" id="{E6D077E7-9E2F-435B-A50E-2B3CF52D0AE8}"/>
              </a:ext>
            </a:extLst>
          </p:cNvPr>
          <p:cNvSpPr>
            <a:spLocks noGrp="1"/>
          </p:cNvSpPr>
          <p:nvPr>
            <p:ph idx="1"/>
          </p:nvPr>
        </p:nvSpPr>
        <p:spPr/>
        <p:txBody>
          <a:bodyPr vert="horz" lIns="91440" tIns="45720" rIns="91440" bIns="45720" rtlCol="0" anchor="t">
            <a:normAutofit/>
          </a:bodyPr>
          <a:lstStyle/>
          <a:p>
            <a:r>
              <a:rPr lang="hr-HR" dirty="0">
                <a:latin typeface="Segoe UI Semilight"/>
                <a:cs typeface="Segoe UI Semilight"/>
              </a:rPr>
              <a:t>Vrste vrednovanja</a:t>
            </a:r>
          </a:p>
          <a:p>
            <a:pPr lvl="1"/>
            <a:r>
              <a:rPr lang="hr-HR" dirty="0">
                <a:latin typeface="Segoe UI Semilight"/>
                <a:cs typeface="Segoe UI Semilight"/>
              </a:rPr>
              <a:t>Opisno i brojčano</a:t>
            </a:r>
            <a:endParaRPr lang="hr-HR" dirty="0"/>
          </a:p>
          <a:p>
            <a:endParaRPr lang="hr-HR" dirty="0"/>
          </a:p>
          <a:p>
            <a:endParaRPr lang="hr-HR" dirty="0">
              <a:latin typeface="Segoe UI Semilight"/>
              <a:cs typeface="Segoe UI Semilight"/>
            </a:endParaRPr>
          </a:p>
          <a:p>
            <a:r>
              <a:rPr lang="hr-HR" dirty="0">
                <a:latin typeface="Segoe UI Semilight"/>
                <a:cs typeface="Segoe UI Semilight"/>
              </a:rPr>
              <a:t>Metode i tehnike vrednovanja</a:t>
            </a:r>
          </a:p>
          <a:p>
            <a:pPr lvl="1"/>
            <a:r>
              <a:rPr lang="hr-HR" dirty="0">
                <a:latin typeface="Segoe UI Semilight"/>
                <a:cs typeface="Segoe UI Semilight"/>
              </a:rPr>
              <a:t>Lista s aktivnostima – ček lista</a:t>
            </a:r>
            <a:endParaRPr lang="hr-HR" dirty="0"/>
          </a:p>
          <a:p>
            <a:endParaRPr lang="hr-HR" dirty="0"/>
          </a:p>
          <a:p>
            <a:endParaRPr lang="hr-HR" dirty="0"/>
          </a:p>
        </p:txBody>
      </p:sp>
      <p:pic>
        <p:nvPicPr>
          <p:cNvPr id="4" name="Slika 3">
            <a:extLst>
              <a:ext uri="{FF2B5EF4-FFF2-40B4-BE49-F238E27FC236}">
                <a16:creationId xmlns:a16="http://schemas.microsoft.com/office/drawing/2014/main" id="{00FC28E1-8576-4038-9792-09879B26BF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91068" y="267788"/>
            <a:ext cx="7741920" cy="3161212"/>
          </a:xfrm>
          <a:prstGeom prst="rect">
            <a:avLst/>
          </a:prstGeom>
        </p:spPr>
      </p:pic>
    </p:spTree>
    <p:extLst>
      <p:ext uri="{BB962C8B-B14F-4D97-AF65-F5344CB8AC3E}">
        <p14:creationId xmlns:p14="http://schemas.microsoft.com/office/powerpoint/2010/main" val="323087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3BF5F3-3CDA-4725-8D85-905D81506DD4}"/>
              </a:ext>
            </a:extLst>
          </p:cNvPr>
          <p:cNvSpPr>
            <a:spLocks noGrp="1"/>
          </p:cNvSpPr>
          <p:nvPr>
            <p:ph type="title"/>
          </p:nvPr>
        </p:nvSpPr>
        <p:spPr/>
        <p:txBody>
          <a:bodyPr/>
          <a:lstStyle/>
          <a:p>
            <a:r>
              <a:rPr lang="hr-HR">
                <a:latin typeface="Segoe UI Semilight"/>
                <a:cs typeface="Segoe UI Semilight"/>
              </a:rPr>
              <a:t>Refleksija na provedenu aktivnost</a:t>
            </a:r>
            <a:endParaRPr lang="en-US"/>
          </a:p>
        </p:txBody>
      </p:sp>
      <p:graphicFrame>
        <p:nvGraphicFramePr>
          <p:cNvPr id="4" name="Table 4">
            <a:extLst>
              <a:ext uri="{FF2B5EF4-FFF2-40B4-BE49-F238E27FC236}">
                <a16:creationId xmlns:a16="http://schemas.microsoft.com/office/drawing/2014/main" id="{51A88D16-9C75-4FA2-B26F-A7A755273D9A}"/>
              </a:ext>
            </a:extLst>
          </p:cNvPr>
          <p:cNvGraphicFramePr>
            <a:graphicFrameLocks noGrp="1"/>
          </p:cNvGraphicFramePr>
          <p:nvPr>
            <p:extLst>
              <p:ext uri="{D42A27DB-BD31-4B8C-83A1-F6EECF244321}">
                <p14:modId xmlns:p14="http://schemas.microsoft.com/office/powerpoint/2010/main" val="419115660"/>
              </p:ext>
            </p:extLst>
          </p:nvPr>
        </p:nvGraphicFramePr>
        <p:xfrm>
          <a:off x="590653" y="2133105"/>
          <a:ext cx="10788075" cy="2883238"/>
        </p:xfrm>
        <a:graphic>
          <a:graphicData uri="http://schemas.openxmlformats.org/drawingml/2006/table">
            <a:tbl>
              <a:tblPr firstRow="1" bandRow="1">
                <a:tableStyleId>{5C22544A-7EE6-4342-B048-85BDC9FD1C3A}</a:tableStyleId>
              </a:tblPr>
              <a:tblGrid>
                <a:gridCol w="3596025">
                  <a:extLst>
                    <a:ext uri="{9D8B030D-6E8A-4147-A177-3AD203B41FA5}">
                      <a16:colId xmlns:a16="http://schemas.microsoft.com/office/drawing/2014/main" val="4067375519"/>
                    </a:ext>
                  </a:extLst>
                </a:gridCol>
                <a:gridCol w="3596025">
                  <a:extLst>
                    <a:ext uri="{9D8B030D-6E8A-4147-A177-3AD203B41FA5}">
                      <a16:colId xmlns:a16="http://schemas.microsoft.com/office/drawing/2014/main" val="2988909100"/>
                    </a:ext>
                  </a:extLst>
                </a:gridCol>
                <a:gridCol w="3596025">
                  <a:extLst>
                    <a:ext uri="{9D8B030D-6E8A-4147-A177-3AD203B41FA5}">
                      <a16:colId xmlns:a16="http://schemas.microsoft.com/office/drawing/2014/main" val="2995825592"/>
                    </a:ext>
                  </a:extLst>
                </a:gridCol>
              </a:tblGrid>
              <a:tr h="673861">
                <a:tc>
                  <a:txBody>
                    <a:bodyPr/>
                    <a:lstStyle/>
                    <a:p>
                      <a:r>
                        <a:rPr lang="en-GB" err="1"/>
                        <a:t>Prednosti</a:t>
                      </a:r>
                    </a:p>
                  </a:txBody>
                  <a:tcPr/>
                </a:tc>
                <a:tc>
                  <a:txBody>
                    <a:bodyPr/>
                    <a:lstStyle/>
                    <a:p>
                      <a:r>
                        <a:rPr lang="en-GB" err="1"/>
                        <a:t>Izazovi</a:t>
                      </a:r>
                    </a:p>
                  </a:txBody>
                  <a:tcPr/>
                </a:tc>
                <a:tc>
                  <a:txBody>
                    <a:bodyPr/>
                    <a:lstStyle/>
                    <a:p>
                      <a:r>
                        <a:rPr lang="en-GB" err="1"/>
                        <a:t>Prijedlozi</a:t>
                      </a:r>
                      <a:r>
                        <a:rPr lang="en-GB"/>
                        <a:t> za </a:t>
                      </a:r>
                      <a:r>
                        <a:rPr lang="en-GB" err="1"/>
                        <a:t>poboljšanje</a:t>
                      </a:r>
                    </a:p>
                  </a:txBody>
                  <a:tcPr/>
                </a:tc>
                <a:extLst>
                  <a:ext uri="{0D108BD9-81ED-4DB2-BD59-A6C34878D82A}">
                    <a16:rowId xmlns:a16="http://schemas.microsoft.com/office/drawing/2014/main" val="1495752192"/>
                  </a:ext>
                </a:extLst>
              </a:tr>
              <a:tr h="2209377">
                <a:tc>
                  <a:txBody>
                    <a:bodyPr/>
                    <a:lstStyle/>
                    <a:p>
                      <a:r>
                        <a:rPr lang="hr-HR" dirty="0"/>
                        <a:t>Dug rok rješavanje zadatka, 4 tjedna</a:t>
                      </a:r>
                      <a:endParaRPr lang="en-GB" dirty="0"/>
                    </a:p>
                  </a:txBody>
                  <a:tcPr/>
                </a:tc>
                <a:tc>
                  <a:txBody>
                    <a:bodyPr/>
                    <a:lstStyle/>
                    <a:p>
                      <a:r>
                        <a:rPr lang="hr-HR" dirty="0"/>
                        <a:t>Crtanje mreže piramide i učenje crtanja mreža geometrijskih tijela u online okruženju</a:t>
                      </a:r>
                      <a:endParaRPr lang="en-GB" dirty="0"/>
                    </a:p>
                  </a:txBody>
                  <a:tcPr/>
                </a:tc>
                <a:tc>
                  <a:txBody>
                    <a:bodyPr/>
                    <a:lstStyle/>
                    <a:p>
                      <a:endParaRPr lang="en-GB" dirty="0"/>
                    </a:p>
                  </a:txBody>
                  <a:tcPr/>
                </a:tc>
                <a:extLst>
                  <a:ext uri="{0D108BD9-81ED-4DB2-BD59-A6C34878D82A}">
                    <a16:rowId xmlns:a16="http://schemas.microsoft.com/office/drawing/2014/main" val="3690421240"/>
                  </a:ext>
                </a:extLst>
              </a:tr>
            </a:tbl>
          </a:graphicData>
        </a:graphic>
      </p:graphicFrame>
    </p:spTree>
    <p:extLst>
      <p:ext uri="{BB962C8B-B14F-4D97-AF65-F5344CB8AC3E}">
        <p14:creationId xmlns:p14="http://schemas.microsoft.com/office/powerpoint/2010/main" val="247177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948B94-170E-4EC9-AC68-BBFB7841A758}"/>
              </a:ext>
            </a:extLst>
          </p:cNvPr>
          <p:cNvSpPr>
            <a:spLocks noGrp="1"/>
          </p:cNvSpPr>
          <p:nvPr>
            <p:ph type="title"/>
          </p:nvPr>
        </p:nvSpPr>
        <p:spPr/>
        <p:txBody>
          <a:bodyPr/>
          <a:lstStyle/>
          <a:p>
            <a:r>
              <a:rPr lang="hr-HR">
                <a:latin typeface="Segoe UI Semilight"/>
                <a:cs typeface="Segoe UI Semilight"/>
              </a:rPr>
              <a:t>Preporuke</a:t>
            </a:r>
            <a:endParaRPr lang="hr-HR"/>
          </a:p>
        </p:txBody>
      </p:sp>
      <p:sp>
        <p:nvSpPr>
          <p:cNvPr id="3" name="Rezervirano mjesto sadržaja 2">
            <a:extLst>
              <a:ext uri="{FF2B5EF4-FFF2-40B4-BE49-F238E27FC236}">
                <a16:creationId xmlns:a16="http://schemas.microsoft.com/office/drawing/2014/main" id="{CBD60711-B42F-45A0-9A8A-E959B53EC9A0}"/>
              </a:ext>
            </a:extLst>
          </p:cNvPr>
          <p:cNvSpPr>
            <a:spLocks noGrp="1"/>
          </p:cNvSpPr>
          <p:nvPr>
            <p:ph idx="1"/>
          </p:nvPr>
        </p:nvSpPr>
        <p:spPr/>
        <p:txBody>
          <a:bodyPr vert="horz" lIns="91440" tIns="45720" rIns="91440" bIns="45720" rtlCol="0" anchor="t">
            <a:normAutofit/>
          </a:bodyPr>
          <a:lstStyle/>
          <a:p>
            <a:pPr marL="0" indent="0">
              <a:buNone/>
            </a:pPr>
            <a:r>
              <a:rPr lang="hr-HR">
                <a:latin typeface="Segoe UI Semilight"/>
                <a:cs typeface="Segoe UI Semilight"/>
              </a:rPr>
              <a:t>Što biste preporučili kolegicama i kolegama?</a:t>
            </a:r>
            <a:endParaRPr lang="en-US"/>
          </a:p>
          <a:p>
            <a:pPr marL="0" indent="0">
              <a:buNone/>
            </a:pPr>
            <a:endParaRPr lang="hr-HR"/>
          </a:p>
          <a:p>
            <a:pPr marL="0" indent="0">
              <a:buNone/>
            </a:pPr>
            <a:endParaRPr lang="hr-HR"/>
          </a:p>
          <a:p>
            <a:endParaRPr lang="hr-HR"/>
          </a:p>
        </p:txBody>
      </p:sp>
      <p:sp>
        <p:nvSpPr>
          <p:cNvPr id="4" name="TextBox 3">
            <a:extLst>
              <a:ext uri="{FF2B5EF4-FFF2-40B4-BE49-F238E27FC236}">
                <a16:creationId xmlns:a16="http://schemas.microsoft.com/office/drawing/2014/main" id="{836A5D2E-EA99-4FF9-A767-9BFD2B9FCC5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hr-HR" b="1">
              <a:solidFill>
                <a:schemeClr val="tx2"/>
              </a:solidFill>
              <a:latin typeface="Segoe UI"/>
              <a:cs typeface="Arial"/>
            </a:endParaRPr>
          </a:p>
        </p:txBody>
      </p:sp>
    </p:spTree>
    <p:extLst>
      <p:ext uri="{BB962C8B-B14F-4D97-AF65-F5344CB8AC3E}">
        <p14:creationId xmlns:p14="http://schemas.microsoft.com/office/powerpoint/2010/main" val="2073144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a:xfrm>
            <a:off x="273377" y="216816"/>
            <a:ext cx="10708849" cy="4020947"/>
          </a:xfrm>
        </p:spPr>
        <p:txBody>
          <a:bodyPr>
            <a:noAutofit/>
          </a:bodyPr>
          <a:lstStyle/>
          <a:p>
            <a:r>
              <a:rPr lang="hr-HR" sz="4800" dirty="0"/>
              <a:t>Primjer dobre prakse</a:t>
            </a:r>
            <a:br>
              <a:rPr lang="hr-HR" sz="4800" dirty="0"/>
            </a:br>
            <a:br>
              <a:rPr lang="hr-HR" sz="4800" dirty="0"/>
            </a:br>
            <a:endParaRPr lang="en-US" sz="4800" dirty="0"/>
          </a:p>
        </p:txBody>
      </p:sp>
      <p:sp>
        <p:nvSpPr>
          <p:cNvPr id="5" name="Rezervirano mjesto teksta 4"/>
          <p:cNvSpPr>
            <a:spLocks noGrp="1"/>
          </p:cNvSpPr>
          <p:nvPr>
            <p:ph type="subTitle" idx="1"/>
          </p:nvPr>
        </p:nvSpPr>
        <p:spPr>
          <a:xfrm>
            <a:off x="1593669" y="4237764"/>
            <a:ext cx="9144000" cy="1655762"/>
          </a:xfrm>
        </p:spPr>
        <p:txBody>
          <a:bodyPr vert="horz" lIns="91440" tIns="45720" rIns="91440" bIns="45720" rtlCol="0" anchor="t">
            <a:normAutofit/>
          </a:bodyPr>
          <a:lstStyle/>
          <a:p>
            <a:r>
              <a:rPr lang="hr-HR" dirty="0">
                <a:latin typeface="Segoe UI Semilight"/>
                <a:cs typeface="Segoe UI Semilight"/>
              </a:rPr>
              <a:t>Autor: Leon </a:t>
            </a:r>
            <a:r>
              <a:rPr lang="hr-HR" dirty="0" err="1">
                <a:latin typeface="Segoe UI Semilight"/>
                <a:cs typeface="Segoe UI Semilight"/>
              </a:rPr>
              <a:t>Zakanji</a:t>
            </a:r>
            <a:endParaRPr lang="hr-HR" dirty="0">
              <a:latin typeface="Segoe UI Semilight"/>
              <a:cs typeface="Segoe UI Semilight"/>
            </a:endParaRPr>
          </a:p>
          <a:p>
            <a:r>
              <a:rPr lang="hr-HR" dirty="0">
                <a:latin typeface="Segoe UI Semilight"/>
                <a:cs typeface="Segoe UI Semilight"/>
              </a:rPr>
              <a:t>Škola: OŠ Luka Botić Viškovci</a:t>
            </a:r>
            <a:endParaRPr lang="hr-HR" dirty="0"/>
          </a:p>
        </p:txBody>
      </p:sp>
    </p:spTree>
    <p:extLst>
      <p:ext uri="{BB962C8B-B14F-4D97-AF65-F5344CB8AC3E}">
        <p14:creationId xmlns:p14="http://schemas.microsoft.com/office/powerpoint/2010/main" val="241048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EC7F4D-6DE0-4B3A-8BFC-37FD7AB9C785}"/>
              </a:ext>
            </a:extLst>
          </p:cNvPr>
          <p:cNvSpPr>
            <a:spLocks noGrp="1"/>
          </p:cNvSpPr>
          <p:nvPr>
            <p:ph type="title"/>
          </p:nvPr>
        </p:nvSpPr>
        <p:spPr/>
        <p:txBody>
          <a:bodyPr/>
          <a:lstStyle/>
          <a:p>
            <a:r>
              <a:rPr lang="hr-HR" dirty="0"/>
              <a:t>Prethodno odrađeno</a:t>
            </a:r>
            <a:endParaRPr lang="en-US" dirty="0"/>
          </a:p>
        </p:txBody>
      </p:sp>
      <p:pic>
        <p:nvPicPr>
          <p:cNvPr id="5" name="Rezervirano mjesto sadržaja 4">
            <a:extLst>
              <a:ext uri="{FF2B5EF4-FFF2-40B4-BE49-F238E27FC236}">
                <a16:creationId xmlns:a16="http://schemas.microsoft.com/office/drawing/2014/main" id="{41A07B0E-C677-4FA5-8318-2555D0A20E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358" t="3667" r="28623" b="53933"/>
          <a:stretch/>
        </p:blipFill>
        <p:spPr>
          <a:xfrm>
            <a:off x="7208668" y="3701042"/>
            <a:ext cx="3873672" cy="3156958"/>
          </a:xfrm>
        </p:spPr>
      </p:pic>
      <p:pic>
        <p:nvPicPr>
          <p:cNvPr id="7" name="Slika 6">
            <a:extLst>
              <a:ext uri="{FF2B5EF4-FFF2-40B4-BE49-F238E27FC236}">
                <a16:creationId xmlns:a16="http://schemas.microsoft.com/office/drawing/2014/main" id="{7258DE3B-2A3B-41A9-BD4B-46B9DBA40933}"/>
              </a:ext>
            </a:extLst>
          </p:cNvPr>
          <p:cNvPicPr>
            <a:picLocks noChangeAspect="1"/>
          </p:cNvPicPr>
          <p:nvPr/>
        </p:nvPicPr>
        <p:blipFill rotWithShape="1">
          <a:blip r:embed="rId3">
            <a:extLst>
              <a:ext uri="{28A0092B-C50C-407E-A947-70E740481C1C}">
                <a14:useLocalDpi xmlns:a14="http://schemas.microsoft.com/office/drawing/2010/main" val="0"/>
              </a:ext>
            </a:extLst>
          </a:blip>
          <a:srcRect l="22436" t="11481" r="31133" b="25955"/>
          <a:stretch/>
        </p:blipFill>
        <p:spPr>
          <a:xfrm>
            <a:off x="3158330" y="1715404"/>
            <a:ext cx="3391270" cy="3427192"/>
          </a:xfrm>
          <a:prstGeom prst="rect">
            <a:avLst/>
          </a:prstGeom>
        </p:spPr>
      </p:pic>
      <p:pic>
        <p:nvPicPr>
          <p:cNvPr id="9" name="Slika 8">
            <a:extLst>
              <a:ext uri="{FF2B5EF4-FFF2-40B4-BE49-F238E27FC236}">
                <a16:creationId xmlns:a16="http://schemas.microsoft.com/office/drawing/2014/main" id="{7502F83A-FE2F-4D5B-8E0A-99BF0D787F00}"/>
              </a:ext>
            </a:extLst>
          </p:cNvPr>
          <p:cNvPicPr>
            <a:picLocks noChangeAspect="1"/>
          </p:cNvPicPr>
          <p:nvPr/>
        </p:nvPicPr>
        <p:blipFill rotWithShape="1">
          <a:blip r:embed="rId4">
            <a:extLst>
              <a:ext uri="{28A0092B-C50C-407E-A947-70E740481C1C}">
                <a14:useLocalDpi xmlns:a14="http://schemas.microsoft.com/office/drawing/2010/main" val="0"/>
              </a:ext>
            </a:extLst>
          </a:blip>
          <a:srcRect l="24764" t="5838" r="20705" b="36169"/>
          <a:stretch/>
        </p:blipFill>
        <p:spPr>
          <a:xfrm>
            <a:off x="1" y="4032505"/>
            <a:ext cx="3391270" cy="2704966"/>
          </a:xfrm>
          <a:prstGeom prst="rect">
            <a:avLst/>
          </a:prstGeom>
        </p:spPr>
      </p:pic>
      <p:pic>
        <p:nvPicPr>
          <p:cNvPr id="11" name="Slika 10">
            <a:extLst>
              <a:ext uri="{FF2B5EF4-FFF2-40B4-BE49-F238E27FC236}">
                <a16:creationId xmlns:a16="http://schemas.microsoft.com/office/drawing/2014/main" id="{A88781C0-8671-4B69-9A09-7BA7F1AF9DA6}"/>
              </a:ext>
            </a:extLst>
          </p:cNvPr>
          <p:cNvPicPr>
            <a:picLocks noChangeAspect="1"/>
          </p:cNvPicPr>
          <p:nvPr/>
        </p:nvPicPr>
        <p:blipFill rotWithShape="1">
          <a:blip r:embed="rId5">
            <a:extLst>
              <a:ext uri="{28A0092B-C50C-407E-A947-70E740481C1C}">
                <a14:useLocalDpi xmlns:a14="http://schemas.microsoft.com/office/drawing/2010/main" val="0"/>
              </a:ext>
            </a:extLst>
          </a:blip>
          <a:srcRect l="9240" t="34563" r="15448" b="13399"/>
          <a:stretch/>
        </p:blipFill>
        <p:spPr>
          <a:xfrm>
            <a:off x="6549600" y="0"/>
            <a:ext cx="3873672" cy="3568823"/>
          </a:xfrm>
          <a:prstGeom prst="rect">
            <a:avLst/>
          </a:prstGeom>
        </p:spPr>
      </p:pic>
    </p:spTree>
    <p:extLst>
      <p:ext uri="{BB962C8B-B14F-4D97-AF65-F5344CB8AC3E}">
        <p14:creationId xmlns:p14="http://schemas.microsoft.com/office/powerpoint/2010/main" val="308592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D159A6-B511-4736-9912-6FF7D67B26B5}"/>
              </a:ext>
            </a:extLst>
          </p:cNvPr>
          <p:cNvSpPr>
            <a:spLocks noGrp="1"/>
          </p:cNvSpPr>
          <p:nvPr>
            <p:ph type="title"/>
          </p:nvPr>
        </p:nvSpPr>
        <p:spPr/>
        <p:txBody>
          <a:bodyPr/>
          <a:lstStyle/>
          <a:p>
            <a:endParaRPr lang="en-US"/>
          </a:p>
        </p:txBody>
      </p:sp>
      <p:sp>
        <p:nvSpPr>
          <p:cNvPr id="3" name="Rezervirano mjesto sadržaja 2">
            <a:extLst>
              <a:ext uri="{FF2B5EF4-FFF2-40B4-BE49-F238E27FC236}">
                <a16:creationId xmlns:a16="http://schemas.microsoft.com/office/drawing/2014/main" id="{45436A49-689E-4228-9F12-92E328C29F79}"/>
              </a:ext>
            </a:extLst>
          </p:cNvPr>
          <p:cNvSpPr>
            <a:spLocks noGrp="1"/>
          </p:cNvSpPr>
          <p:nvPr>
            <p:ph idx="1"/>
          </p:nvPr>
        </p:nvSpPr>
        <p:spPr/>
        <p:txBody>
          <a:bodyPr/>
          <a:lstStyle/>
          <a:p>
            <a:endParaRPr lang="en-US" dirty="0"/>
          </a:p>
        </p:txBody>
      </p:sp>
      <p:pic>
        <p:nvPicPr>
          <p:cNvPr id="4" name="Slika 3">
            <a:extLst>
              <a:ext uri="{FF2B5EF4-FFF2-40B4-BE49-F238E27FC236}">
                <a16:creationId xmlns:a16="http://schemas.microsoft.com/office/drawing/2014/main" id="{D0551975-B52C-4947-8984-9F148FEEC0CB}"/>
              </a:ext>
            </a:extLst>
          </p:cNvPr>
          <p:cNvPicPr>
            <a:picLocks noChangeAspect="1"/>
          </p:cNvPicPr>
          <p:nvPr/>
        </p:nvPicPr>
        <p:blipFill rotWithShape="1">
          <a:blip r:embed="rId2"/>
          <a:srcRect l="23785" t="21334" r="23143" b="24698"/>
          <a:stretch/>
        </p:blipFill>
        <p:spPr>
          <a:xfrm>
            <a:off x="788682" y="528902"/>
            <a:ext cx="10140108" cy="5800196"/>
          </a:xfrm>
          <a:prstGeom prst="rect">
            <a:avLst/>
          </a:prstGeom>
        </p:spPr>
      </p:pic>
    </p:spTree>
    <p:extLst>
      <p:ext uri="{BB962C8B-B14F-4D97-AF65-F5344CB8AC3E}">
        <p14:creationId xmlns:p14="http://schemas.microsoft.com/office/powerpoint/2010/main" val="131984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C7E273-F619-4863-B386-DBD93988716E}"/>
              </a:ext>
            </a:extLst>
          </p:cNvPr>
          <p:cNvSpPr>
            <a:spLocks noGrp="1"/>
          </p:cNvSpPr>
          <p:nvPr>
            <p:ph type="title"/>
          </p:nvPr>
        </p:nvSpPr>
        <p:spPr/>
        <p:txBody>
          <a:bodyPr/>
          <a:lstStyle/>
          <a:p>
            <a:endParaRPr lang="en-US"/>
          </a:p>
        </p:txBody>
      </p:sp>
      <p:sp>
        <p:nvSpPr>
          <p:cNvPr id="3" name="Rezervirano mjesto sadržaja 2">
            <a:extLst>
              <a:ext uri="{FF2B5EF4-FFF2-40B4-BE49-F238E27FC236}">
                <a16:creationId xmlns:a16="http://schemas.microsoft.com/office/drawing/2014/main" id="{E787847E-1A98-4C83-8F4D-8F0553986EA2}"/>
              </a:ext>
            </a:extLst>
          </p:cNvPr>
          <p:cNvSpPr>
            <a:spLocks noGrp="1"/>
          </p:cNvSpPr>
          <p:nvPr>
            <p:ph idx="1"/>
          </p:nvPr>
        </p:nvSpPr>
        <p:spPr/>
        <p:txBody>
          <a:bodyPr/>
          <a:lstStyle/>
          <a:p>
            <a:endParaRPr lang="en-US"/>
          </a:p>
        </p:txBody>
      </p:sp>
      <p:pic>
        <p:nvPicPr>
          <p:cNvPr id="4" name="Slika 3">
            <a:extLst>
              <a:ext uri="{FF2B5EF4-FFF2-40B4-BE49-F238E27FC236}">
                <a16:creationId xmlns:a16="http://schemas.microsoft.com/office/drawing/2014/main" id="{E60C7EC9-6FF6-4641-9BE3-D669E4ADF4AB}"/>
              </a:ext>
            </a:extLst>
          </p:cNvPr>
          <p:cNvPicPr>
            <a:picLocks noChangeAspect="1"/>
          </p:cNvPicPr>
          <p:nvPr/>
        </p:nvPicPr>
        <p:blipFill rotWithShape="1">
          <a:blip r:embed="rId2"/>
          <a:srcRect l="25357" t="20190" r="24071" b="12762"/>
          <a:stretch/>
        </p:blipFill>
        <p:spPr>
          <a:xfrm>
            <a:off x="3683725" y="213820"/>
            <a:ext cx="8377645" cy="6247738"/>
          </a:xfrm>
          <a:prstGeom prst="rect">
            <a:avLst/>
          </a:prstGeom>
        </p:spPr>
      </p:pic>
    </p:spTree>
    <p:extLst>
      <p:ext uri="{BB962C8B-B14F-4D97-AF65-F5344CB8AC3E}">
        <p14:creationId xmlns:p14="http://schemas.microsoft.com/office/powerpoint/2010/main" val="36471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619B03-D040-4093-8122-29AB322B38E0}"/>
              </a:ext>
            </a:extLst>
          </p:cNvPr>
          <p:cNvSpPr>
            <a:spLocks noGrp="1"/>
          </p:cNvSpPr>
          <p:nvPr>
            <p:ph type="title"/>
          </p:nvPr>
        </p:nvSpPr>
        <p:spPr/>
        <p:txBody>
          <a:bodyPr/>
          <a:lstStyle/>
          <a:p>
            <a:r>
              <a:rPr lang="hr-HR" dirty="0">
                <a:latin typeface="Segoe UI Semilight"/>
                <a:cs typeface="Segoe UI Semilight"/>
              </a:rPr>
              <a:t>Aktivnost</a:t>
            </a:r>
            <a:endParaRPr lang="en-US" dirty="0"/>
          </a:p>
        </p:txBody>
      </p:sp>
      <p:sp>
        <p:nvSpPr>
          <p:cNvPr id="3" name="Rezervirano mjesto sadržaja 2">
            <a:extLst>
              <a:ext uri="{FF2B5EF4-FFF2-40B4-BE49-F238E27FC236}">
                <a16:creationId xmlns:a16="http://schemas.microsoft.com/office/drawing/2014/main" id="{E6D077E7-9E2F-435B-A50E-2B3CF52D0AE8}"/>
              </a:ext>
            </a:extLst>
          </p:cNvPr>
          <p:cNvSpPr>
            <a:spLocks noGrp="1"/>
          </p:cNvSpPr>
          <p:nvPr>
            <p:ph idx="1"/>
          </p:nvPr>
        </p:nvSpPr>
        <p:spPr/>
        <p:txBody>
          <a:bodyPr vert="horz" lIns="91440" tIns="45720" rIns="91440" bIns="45720" rtlCol="0" anchor="t">
            <a:normAutofit fontScale="92500" lnSpcReduction="20000"/>
          </a:bodyPr>
          <a:lstStyle/>
          <a:p>
            <a:r>
              <a:rPr lang="hr-HR" dirty="0">
                <a:latin typeface="Segoe UI Semilight"/>
                <a:cs typeface="Segoe UI Semilight"/>
              </a:rPr>
              <a:t>Ishod aktivnosti: TK A.5.1., TK A5.2.</a:t>
            </a:r>
          </a:p>
          <a:p>
            <a:endParaRPr lang="hr-HR" dirty="0">
              <a:latin typeface="Segoe UI Semilight"/>
              <a:cs typeface="Segoe UI Semilight"/>
            </a:endParaRPr>
          </a:p>
          <a:p>
            <a:r>
              <a:rPr lang="hr-HR" dirty="0">
                <a:latin typeface="Segoe UI Semilight"/>
                <a:cs typeface="Segoe UI Semilight"/>
              </a:rPr>
              <a:t>Povezanost s drugim nastavnim predmetima i </a:t>
            </a:r>
            <a:r>
              <a:rPr lang="hr-HR" dirty="0" err="1">
                <a:latin typeface="Segoe UI Semilight"/>
                <a:cs typeface="Segoe UI Semilight"/>
              </a:rPr>
              <a:t>međupredmetnim</a:t>
            </a:r>
            <a:r>
              <a:rPr lang="hr-HR" dirty="0">
                <a:latin typeface="Segoe UI Semilight"/>
                <a:cs typeface="Segoe UI Semilight"/>
              </a:rPr>
              <a:t> temama:</a:t>
            </a:r>
          </a:p>
          <a:p>
            <a:pPr marL="0" indent="0">
              <a:buNone/>
            </a:pPr>
            <a:r>
              <a:rPr lang="hr-HR" dirty="0">
                <a:latin typeface="Segoe UI Semilight"/>
                <a:cs typeface="Segoe UI Semilight"/>
              </a:rPr>
              <a:t>	matematika - crtanje geometrijskih likova, trokut, kut, </a:t>
            </a:r>
          </a:p>
          <a:p>
            <a:pPr marL="0" indent="0">
              <a:buNone/>
            </a:pPr>
            <a:r>
              <a:rPr lang="hr-HR" dirty="0">
                <a:latin typeface="Segoe UI Semilight"/>
                <a:cs typeface="Segoe UI Semilight"/>
              </a:rPr>
              <a:t>	povijest – Egipat</a:t>
            </a:r>
          </a:p>
          <a:p>
            <a:pPr marL="0" indent="0">
              <a:buNone/>
            </a:pPr>
            <a:r>
              <a:rPr lang="hr-HR" dirty="0">
                <a:latin typeface="Segoe UI Semilight"/>
                <a:cs typeface="Segoe UI Semilight"/>
              </a:rPr>
              <a:t>	MPT: OSR A.2.3., UKU A.2.1., UKU A.2.2., UKU A.2.3., UKU 	A.2.4., UKU B.2.2., UKU B.2.3., POD A.2.1., POD A.2.3., IKT 	A.2.1., IKT A.2.2., IKT A.2.3., IKT B.2.2., IKT B.2.3., IKT C2.1., IKT 	C.2.2.</a:t>
            </a:r>
          </a:p>
          <a:p>
            <a:pPr marL="0" indent="0">
              <a:buNone/>
            </a:pPr>
            <a:endParaRPr lang="hr-HR" dirty="0">
              <a:latin typeface="Segoe UI Semilight"/>
              <a:cs typeface="Segoe UI Semilight"/>
            </a:endParaRPr>
          </a:p>
          <a:p>
            <a:endParaRPr lang="hr-HR" dirty="0"/>
          </a:p>
        </p:txBody>
      </p:sp>
    </p:spTree>
    <p:extLst>
      <p:ext uri="{BB962C8B-B14F-4D97-AF65-F5344CB8AC3E}">
        <p14:creationId xmlns:p14="http://schemas.microsoft.com/office/powerpoint/2010/main" val="195588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0376-3A29-4769-9E1C-C0ADEAB7D6F6}"/>
              </a:ext>
            </a:extLst>
          </p:cNvPr>
          <p:cNvSpPr>
            <a:spLocks noGrp="1"/>
          </p:cNvSpPr>
          <p:nvPr>
            <p:ph type="title"/>
          </p:nvPr>
        </p:nvSpPr>
        <p:spPr/>
        <p:txBody>
          <a:bodyPr/>
          <a:lstStyle/>
          <a:p>
            <a:r>
              <a:rPr lang="en-US">
                <a:latin typeface="Segoe UI Semilight"/>
                <a:cs typeface="Segoe UI Semilight"/>
              </a:rPr>
              <a:t>Opis </a:t>
            </a:r>
            <a:r>
              <a:rPr lang="en-US" err="1">
                <a:latin typeface="Segoe UI Semilight"/>
                <a:cs typeface="Segoe UI Semilight"/>
              </a:rPr>
              <a:t>aktivnosti</a:t>
            </a:r>
            <a:endParaRPr lang="en-US" err="1"/>
          </a:p>
        </p:txBody>
      </p:sp>
      <p:sp>
        <p:nvSpPr>
          <p:cNvPr id="3" name="Content Placeholder 2">
            <a:extLst>
              <a:ext uri="{FF2B5EF4-FFF2-40B4-BE49-F238E27FC236}">
                <a16:creationId xmlns:a16="http://schemas.microsoft.com/office/drawing/2014/main" id="{AADCF745-6BD2-4F22-A26E-EC352B0F69A8}"/>
              </a:ext>
            </a:extLst>
          </p:cNvPr>
          <p:cNvSpPr>
            <a:spLocks noGrp="1"/>
          </p:cNvSpPr>
          <p:nvPr>
            <p:ph idx="1"/>
          </p:nvPr>
        </p:nvSpPr>
        <p:spPr/>
        <p:txBody>
          <a:bodyPr vert="horz" lIns="91440" tIns="45720" rIns="91440" bIns="45720" rtlCol="0" anchor="t">
            <a:normAutofit/>
          </a:bodyPr>
          <a:lstStyle/>
          <a:p>
            <a:r>
              <a:rPr lang="hr-HR" dirty="0"/>
              <a:t>Proučiti zadatak</a:t>
            </a:r>
          </a:p>
          <a:p>
            <a:r>
              <a:rPr lang="hr-HR" dirty="0"/>
              <a:t>Istražiti primjenu piramide u tehnici, istražiti visine i veličine stranice baze piramida</a:t>
            </a:r>
          </a:p>
          <a:p>
            <a:r>
              <a:rPr lang="hr-HR" dirty="0"/>
              <a:t>Istraživanje zapisati u bilježnicu</a:t>
            </a:r>
          </a:p>
          <a:p>
            <a:r>
              <a:rPr lang="hr-HR" dirty="0"/>
              <a:t>Primijeniti uputu za crtanje iz zadatka</a:t>
            </a:r>
          </a:p>
          <a:p>
            <a:r>
              <a:rPr lang="hr-HR" dirty="0"/>
              <a:t>Izraditi piramide</a:t>
            </a:r>
          </a:p>
          <a:p>
            <a:r>
              <a:rPr lang="hr-HR" dirty="0"/>
              <a:t>Fotografirati i poslati u zadanom vremenu</a:t>
            </a:r>
            <a:endParaRPr lang="en-US" dirty="0"/>
          </a:p>
        </p:txBody>
      </p:sp>
    </p:spTree>
    <p:extLst>
      <p:ext uri="{BB962C8B-B14F-4D97-AF65-F5344CB8AC3E}">
        <p14:creationId xmlns:p14="http://schemas.microsoft.com/office/powerpoint/2010/main" val="187923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619B03-D040-4093-8122-29AB322B38E0}"/>
              </a:ext>
            </a:extLst>
          </p:cNvPr>
          <p:cNvSpPr>
            <a:spLocks noGrp="1"/>
          </p:cNvSpPr>
          <p:nvPr>
            <p:ph type="title"/>
          </p:nvPr>
        </p:nvSpPr>
        <p:spPr/>
        <p:txBody>
          <a:bodyPr/>
          <a:lstStyle/>
          <a:p>
            <a:r>
              <a:rPr lang="hr-HR">
                <a:latin typeface="Segoe UI Semilight"/>
                <a:cs typeface="Segoe UI Semilight"/>
              </a:rPr>
              <a:t>Korišteni digitalni alati</a:t>
            </a:r>
            <a:endParaRPr lang="en-US"/>
          </a:p>
        </p:txBody>
      </p:sp>
      <p:sp>
        <p:nvSpPr>
          <p:cNvPr id="3" name="Rezervirano mjesto sadržaja 2">
            <a:extLst>
              <a:ext uri="{FF2B5EF4-FFF2-40B4-BE49-F238E27FC236}">
                <a16:creationId xmlns:a16="http://schemas.microsoft.com/office/drawing/2014/main" id="{E6D077E7-9E2F-435B-A50E-2B3CF52D0AE8}"/>
              </a:ext>
            </a:extLst>
          </p:cNvPr>
          <p:cNvSpPr>
            <a:spLocks noGrp="1"/>
          </p:cNvSpPr>
          <p:nvPr>
            <p:ph idx="1"/>
          </p:nvPr>
        </p:nvSpPr>
        <p:spPr/>
        <p:txBody>
          <a:bodyPr vert="horz" lIns="91440" tIns="45720" rIns="91440" bIns="45720" rtlCol="0" anchor="t">
            <a:normAutofit/>
          </a:bodyPr>
          <a:lstStyle/>
          <a:p>
            <a:r>
              <a:rPr lang="hr-HR" dirty="0">
                <a:latin typeface="Segoe UI Semilight"/>
                <a:cs typeface="Segoe UI Semilight"/>
              </a:rPr>
              <a:t>Korišteni su:</a:t>
            </a:r>
          </a:p>
          <a:p>
            <a:pPr lvl="1"/>
            <a:r>
              <a:rPr lang="hr-HR" dirty="0">
                <a:latin typeface="Segoe UI Semilight"/>
                <a:cs typeface="Segoe UI Semilight"/>
              </a:rPr>
              <a:t> alati za međusobnu komunikaciju učitelj – učenik i to MS </a:t>
            </a:r>
            <a:r>
              <a:rPr lang="hr-HR" dirty="0" err="1">
                <a:latin typeface="Segoe UI Semilight"/>
                <a:cs typeface="Segoe UI Semilight"/>
              </a:rPr>
              <a:t>Teams</a:t>
            </a:r>
            <a:endParaRPr lang="hr-HR" dirty="0">
              <a:latin typeface="Segoe UI Semilight"/>
              <a:cs typeface="Segoe UI Semilight"/>
            </a:endParaRPr>
          </a:p>
          <a:p>
            <a:pPr lvl="1"/>
            <a:r>
              <a:rPr lang="hr-HR" dirty="0">
                <a:latin typeface="Segoe UI Semilight"/>
                <a:cs typeface="Segoe UI Semilight"/>
              </a:rPr>
              <a:t>Google </a:t>
            </a:r>
            <a:r>
              <a:rPr lang="hr-HR" dirty="0" err="1">
                <a:latin typeface="Segoe UI Semilight"/>
                <a:cs typeface="Segoe UI Semilight"/>
              </a:rPr>
              <a:t>earth</a:t>
            </a:r>
            <a:endParaRPr lang="hr-HR" dirty="0">
              <a:latin typeface="Segoe UI Semilight"/>
              <a:cs typeface="Segoe UI Semilight"/>
            </a:endParaRPr>
          </a:p>
          <a:p>
            <a:pPr lvl="1"/>
            <a:endParaRPr lang="hr-HR" dirty="0"/>
          </a:p>
        </p:txBody>
      </p:sp>
    </p:spTree>
    <p:extLst>
      <p:ext uri="{BB962C8B-B14F-4D97-AF65-F5344CB8AC3E}">
        <p14:creationId xmlns:p14="http://schemas.microsoft.com/office/powerpoint/2010/main" val="42943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9664F1-4C60-4ABF-84E9-72F84C84C739}"/>
              </a:ext>
            </a:extLst>
          </p:cNvPr>
          <p:cNvSpPr>
            <a:spLocks noGrp="1"/>
          </p:cNvSpPr>
          <p:nvPr>
            <p:ph type="title"/>
          </p:nvPr>
        </p:nvSpPr>
        <p:spPr/>
        <p:txBody>
          <a:bodyPr/>
          <a:lstStyle/>
          <a:p>
            <a:endParaRPr lang="en-US"/>
          </a:p>
        </p:txBody>
      </p:sp>
      <p:sp>
        <p:nvSpPr>
          <p:cNvPr id="3" name="Rezervirano mjesto sadržaja 2">
            <a:extLst>
              <a:ext uri="{FF2B5EF4-FFF2-40B4-BE49-F238E27FC236}">
                <a16:creationId xmlns:a16="http://schemas.microsoft.com/office/drawing/2014/main" id="{B4FFBFAD-07CF-4B5D-9C63-38C3D6970BC9}"/>
              </a:ext>
            </a:extLst>
          </p:cNvPr>
          <p:cNvSpPr>
            <a:spLocks noGrp="1"/>
          </p:cNvSpPr>
          <p:nvPr>
            <p:ph idx="1"/>
          </p:nvPr>
        </p:nvSpPr>
        <p:spPr/>
        <p:txBody>
          <a:bodyPr/>
          <a:lstStyle/>
          <a:p>
            <a:endParaRPr lang="en-US"/>
          </a:p>
        </p:txBody>
      </p:sp>
      <p:pic>
        <p:nvPicPr>
          <p:cNvPr id="4" name="Slika 3">
            <a:extLst>
              <a:ext uri="{FF2B5EF4-FFF2-40B4-BE49-F238E27FC236}">
                <a16:creationId xmlns:a16="http://schemas.microsoft.com/office/drawing/2014/main" id="{FC562D51-6706-4167-847B-B0451388FFC9}"/>
              </a:ext>
            </a:extLst>
          </p:cNvPr>
          <p:cNvPicPr>
            <a:picLocks noChangeAspect="1"/>
          </p:cNvPicPr>
          <p:nvPr/>
        </p:nvPicPr>
        <p:blipFill rotWithShape="1">
          <a:blip r:embed="rId2"/>
          <a:srcRect l="21715" t="6094" r="500" b="4255"/>
          <a:stretch/>
        </p:blipFill>
        <p:spPr>
          <a:xfrm>
            <a:off x="452845" y="420105"/>
            <a:ext cx="9587864" cy="6215826"/>
          </a:xfrm>
          <a:prstGeom prst="rect">
            <a:avLst/>
          </a:prstGeom>
        </p:spPr>
      </p:pic>
    </p:spTree>
    <p:extLst>
      <p:ext uri="{BB962C8B-B14F-4D97-AF65-F5344CB8AC3E}">
        <p14:creationId xmlns:p14="http://schemas.microsoft.com/office/powerpoint/2010/main" val="591502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5D0F8A40C48740AA11C5DE0CA75C1C" ma:contentTypeVersion="8" ma:contentTypeDescription="Create a new document." ma:contentTypeScope="" ma:versionID="57df3f06dfea12b37244d42d8cbf373a">
  <xsd:schema xmlns:xsd="http://www.w3.org/2001/XMLSchema" xmlns:xs="http://www.w3.org/2001/XMLSchema" xmlns:p="http://schemas.microsoft.com/office/2006/metadata/properties" xmlns:ns2="462fbdde-bb78-49d8-90e6-381f92625215" xmlns:ns3="8f29a352-3e15-43ab-a6e8-3100a4a45a1e" targetNamespace="http://schemas.microsoft.com/office/2006/metadata/properties" ma:root="true" ma:fieldsID="c9b52adaeeef3dee9b84b78be461e42c" ns2:_="" ns3:_="">
    <xsd:import namespace="462fbdde-bb78-49d8-90e6-381f92625215"/>
    <xsd:import namespace="8f29a352-3e15-43ab-a6e8-3100a4a45a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fbdde-bb78-49d8-90e6-381f926252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29a352-3e15-43ab-a6e8-3100a4a45a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6D3E68-3810-48E9-B8BA-912FC2639B47}">
  <ds:schemaRefs>
    <ds:schemaRef ds:uri="http://schemas.microsoft.com/sharepoint/v3/contenttype/forms"/>
  </ds:schemaRefs>
</ds:datastoreItem>
</file>

<file path=customXml/itemProps2.xml><?xml version="1.0" encoding="utf-8"?>
<ds:datastoreItem xmlns:ds="http://schemas.openxmlformats.org/officeDocument/2006/customXml" ds:itemID="{A058DED4-3CAA-4A68-A190-771F3890116E}">
  <ds:schemaRefs>
    <ds:schemaRef ds:uri="http://www.w3.org/XML/1998/namespace"/>
    <ds:schemaRef ds:uri="8f29a352-3e15-43ab-a6e8-3100a4a45a1e"/>
    <ds:schemaRef ds:uri="http://purl.org/dc/dcmitype/"/>
    <ds:schemaRef ds:uri="http://schemas.microsoft.com/office/2006/documentManagement/types"/>
    <ds:schemaRef ds:uri="http://purl.org/dc/elements/1.1/"/>
    <ds:schemaRef ds:uri="462fbdde-bb78-49d8-90e6-381f92625215"/>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F5C5740-FCF3-4507-908F-7D87D99EF5F1}">
  <ds:schemaRefs>
    <ds:schemaRef ds:uri="462fbdde-bb78-49d8-90e6-381f92625215"/>
    <ds:schemaRef ds:uri="8f29a352-3e15-43ab-a6e8-3100a4a45a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160</TotalTime>
  <Words>176</Words>
  <Application>Microsoft Office PowerPoint</Application>
  <PresentationFormat>Široki zaslon</PresentationFormat>
  <Paragraphs>45</Paragraphs>
  <Slides>14</Slides>
  <Notes>3</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14</vt:i4>
      </vt:variant>
    </vt:vector>
  </HeadingPairs>
  <TitlesOfParts>
    <vt:vector size="20" baseType="lpstr">
      <vt:lpstr>Arial</vt:lpstr>
      <vt:lpstr>Calibri</vt:lpstr>
      <vt:lpstr>Segoe UI</vt:lpstr>
      <vt:lpstr>Segoe UI Semilight</vt:lpstr>
      <vt:lpstr>Wingdings</vt:lpstr>
      <vt:lpstr>Office Theme</vt:lpstr>
      <vt:lpstr>PowerPoint prezentacija</vt:lpstr>
      <vt:lpstr>Primjer dobre prakse  </vt:lpstr>
      <vt:lpstr>Prethodno odrađeno</vt:lpstr>
      <vt:lpstr>PowerPoint prezentacija</vt:lpstr>
      <vt:lpstr>PowerPoint prezentacija</vt:lpstr>
      <vt:lpstr>Aktivnost</vt:lpstr>
      <vt:lpstr>Opis aktivnosti</vt:lpstr>
      <vt:lpstr>Korišteni digitalni alati</vt:lpstr>
      <vt:lpstr>PowerPoint prezentacija</vt:lpstr>
      <vt:lpstr>PowerPoint prezentacija</vt:lpstr>
      <vt:lpstr>Fotografije</vt:lpstr>
      <vt:lpstr>Vrednovanje</vt:lpstr>
      <vt:lpstr>Refleksija na provedenu aktivnost</vt:lpstr>
      <vt:lpstr>Preporuke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VAŽNOST RUBRIKA U PROCESU UČENJA I POUČAVANJA</dc:title>
  <dc:creator>Snjezana Pavic</dc:creator>
  <cp:lastModifiedBy>Leon</cp:lastModifiedBy>
  <cp:revision>20</cp:revision>
  <dcterms:created xsi:type="dcterms:W3CDTF">2019-02-23T18:10:40Z</dcterms:created>
  <dcterms:modified xsi:type="dcterms:W3CDTF">2020-07-09T06:43:36Z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0x010100CC5D0F8A40C48740AA11C5DE0CA75C1C</vt:lpwstr>
  </property>
  <property fmtid="{D5CDD505-2E9C-101B-9397-08002B2CF9AE}" pid="3" name="AuthorIds_UIVersion_512">
    <vt:lpwstr>22</vt:lpwstr>
  </property>
  <property fmtid="{D5CDD505-2E9C-101B-9397-08002B2CF9AE}" pid="4" name="AuthorIds_UIVersion_1024">
    <vt:lpwstr>115</vt:lpwstr>
  </property>
  <property fmtid="{D5CDD505-2E9C-101B-9397-08002B2CF9AE}" pid="5" name="AuthorIds_UIVersion_1536">
    <vt:lpwstr>15,90</vt:lpwstr>
  </property>
  <property fmtid="{D5CDD505-2E9C-101B-9397-08002B2CF9AE}" pid="6" name="AuthorIds_UIVersion_2048">
    <vt:lpwstr>15</vt:lpwstr>
  </property>
  <property fmtid="{D5CDD505-2E9C-101B-9397-08002B2CF9AE}" pid="7" name="AuthorIds_UIVersion_2560">
    <vt:lpwstr>90</vt:lpwstr>
  </property>
  <property fmtid="{D5CDD505-2E9C-101B-9397-08002B2CF9AE}" pid="8" name="AuthorIds_UIVersion_3072">
    <vt:lpwstr>123,17</vt:lpwstr>
  </property>
  <property fmtid="{D5CDD505-2E9C-101B-9397-08002B2CF9AE}" pid="9" name="AuthorIds_UIVersion_4608">
    <vt:lpwstr>75</vt:lpwstr>
  </property>
  <property fmtid="{D5CDD505-2E9C-101B-9397-08002B2CF9AE}" pid="10" name="AuthorIds_UIVersion_5120">
    <vt:lpwstr>90</vt:lpwstr>
  </property>
  <property fmtid="{D5CDD505-2E9C-101B-9397-08002B2CF9AE}" pid="11" name="AuthorIds_UIVersion_8192">
    <vt:lpwstr>90</vt:lpwstr>
  </property>
  <property fmtid="{D5CDD505-2E9C-101B-9397-08002B2CF9AE}" pid="12" name="AuthorIds_UIVersion_11264">
    <vt:lpwstr>90,84</vt:lpwstr>
  </property>
  <property fmtid="{D5CDD505-2E9C-101B-9397-08002B2CF9AE}" pid="13" name="AuthorIds_UIVersion_11776">
    <vt:lpwstr>90</vt:lpwstr>
  </property>
  <property fmtid="{D5CDD505-2E9C-101B-9397-08002B2CF9AE}" pid="14" name="AuthorIds_UIVersion_12288">
    <vt:lpwstr>90</vt:lpwstr>
  </property>
  <property fmtid="{D5CDD505-2E9C-101B-9397-08002B2CF9AE}" pid="15" name="AuthorIds_UIVersion_12800">
    <vt:lpwstr>78</vt:lpwstr>
  </property>
  <property fmtid="{D5CDD505-2E9C-101B-9397-08002B2CF9AE}" pid="16" name="AuthorIds_UIVersion_14848">
    <vt:lpwstr>29</vt:lpwstr>
  </property>
</Properties>
</file>